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1" r:id="rId5"/>
  </p:sldMasterIdLst>
  <p:notesMasterIdLst>
    <p:notesMasterId r:id="rId52"/>
  </p:notesMasterIdLst>
  <p:handoutMasterIdLst>
    <p:handoutMasterId r:id="rId53"/>
  </p:handoutMasterIdLst>
  <p:sldIdLst>
    <p:sldId id="327" r:id="rId6"/>
    <p:sldId id="330" r:id="rId7"/>
    <p:sldId id="331" r:id="rId8"/>
    <p:sldId id="333" r:id="rId9"/>
    <p:sldId id="332" r:id="rId10"/>
    <p:sldId id="298" r:id="rId11"/>
    <p:sldId id="262" r:id="rId12"/>
    <p:sldId id="263"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664887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61598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07956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92076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5718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2845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3171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67936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69341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38645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79454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19935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98618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150401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877114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027153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309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4629151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989048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6534137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2/12/2024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15990686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Rohit Chauhan</a:t>
            </a:r>
          </a:p>
          <a:p>
            <a:r>
              <a:rPr lang="en-US" dirty="0">
                <a:solidFill>
                  <a:schemeClr val="bg2"/>
                </a:solidFill>
                <a:latin typeface="Abadi" panose="020B0604020104020204" pitchFamily="34" charset="0"/>
                <a:ea typeface="SF Pro" pitchFamily="2" charset="0"/>
                <a:cs typeface="SF Pro" pitchFamily="2" charset="0"/>
              </a:rPr>
              <a:t>12/02/2024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9254" y="1643743"/>
            <a:ext cx="9979631" cy="4474028"/>
          </a:xfrm>
          <a:prstGeom prst="rect">
            <a:avLst/>
          </a:prstGeom>
        </p:spPr>
        <p:txBody>
          <a:bodyPr/>
          <a:lstStyle/>
          <a:p>
            <a:r>
              <a:rPr lang="en-US" sz="2000" b="0" i="0" u="none" strike="noStrike" baseline="0" dirty="0">
                <a:solidFill>
                  <a:schemeClr val="tx1"/>
                </a:solidFill>
                <a:latin typeface="AAAAA E+ Graphik"/>
              </a:rPr>
              <a:t>In the data set, there are several different cases where the booster did not land successfully. Sometimes a landing was attempted but failed due to an accident; for example, True Ocean means the mission outcome was successfully landed in a speci</a:t>
            </a:r>
            <a:r>
              <a:rPr lang="en-US" sz="2000" b="0" i="0" u="none" strike="noStrike" baseline="0" dirty="0">
                <a:solidFill>
                  <a:schemeClr val="tx1"/>
                </a:solidFill>
                <a:latin typeface="AAAAA F+ Graphik"/>
              </a:rPr>
              <a:t>f</a:t>
            </a:r>
            <a:r>
              <a:rPr lang="en-US" sz="2000" b="0" i="0" u="none" strike="noStrike" baseline="0" dirty="0">
                <a:solidFill>
                  <a:schemeClr val="tx1"/>
                </a:solidFill>
                <a:latin typeface="AAAAA E+ Graphik"/>
              </a:rPr>
              <a:t>ic region of the ocean while False Ocean means the mission outcome was unsuccessfully landed in a speci</a:t>
            </a:r>
            <a:r>
              <a:rPr lang="en-US" sz="2000" b="0" i="0" u="none" strike="noStrike" baseline="0" dirty="0">
                <a:solidFill>
                  <a:schemeClr val="tx1"/>
                </a:solidFill>
                <a:latin typeface="AAAAA F+ Graphik"/>
              </a:rPr>
              <a:t>f</a:t>
            </a:r>
            <a:r>
              <a:rPr lang="en-US" sz="2000" b="0" i="0" u="none" strike="noStrike" baseline="0" dirty="0">
                <a:solidFill>
                  <a:schemeClr val="tx1"/>
                </a:solidFill>
                <a:latin typeface="AAAAA E+ Graphik"/>
              </a:rPr>
              <a:t>ic region of the ocean. True RTLS means the mission outcome was successfully landed on a ground pad False RTLS means the mission outcome was unsuccessfully landed on a ground pad. True ASDS means the mission outcome was successfully landed on a drone ship False ASDS means the mission outcome was unsuccessfully landed on a drone ship. We mainly convert those outcomes into Training Labels with “1” meaning the booster successfully landed, and “0” meaning it was unsuccessful. </a:t>
            </a:r>
          </a:p>
          <a:p>
            <a:r>
              <a:rPr lang="en-US" sz="2000" dirty="0">
                <a:solidFill>
                  <a:schemeClr val="tx1"/>
                </a:solidFill>
              </a:rPr>
              <a:t>https://github.com/Rohit1999025/IBM_Capstone_project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rial Narrow" panose="020B0606020202030204" pitchFamily="34" charset="0"/>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4543" y="1690024"/>
            <a:ext cx="11473544" cy="4351338"/>
          </a:xfrm>
          <a:prstGeom prst="rect">
            <a:avLst/>
          </a:prstGeom>
        </p:spPr>
        <p:txBody>
          <a:bodyPr lIns="91440" tIns="45720" rIns="91440" bIns="45720" anchor="t">
            <a:normAutofit lnSpcReduction="10000"/>
          </a:bodyPr>
          <a:lstStyle/>
          <a:p>
            <a:pPr>
              <a:lnSpc>
                <a:spcPct val="100000"/>
              </a:lnSpc>
              <a:spcBef>
                <a:spcPts val="1400"/>
              </a:spcBef>
            </a:pPr>
            <a:r>
              <a:rPr lang="en-US" sz="1800" b="0" i="0" u="none" strike="noStrike" baseline="0" dirty="0">
                <a:solidFill>
                  <a:schemeClr val="tx1"/>
                </a:solidFill>
                <a:latin typeface="AAAAA C+ Graphik"/>
              </a:rPr>
              <a:t>Charts:</a:t>
            </a:r>
          </a:p>
          <a:p>
            <a:pPr>
              <a:lnSpc>
                <a:spcPct val="100000"/>
              </a:lnSpc>
              <a:spcBef>
                <a:spcPts val="1400"/>
              </a:spcBef>
            </a:pPr>
            <a:r>
              <a:rPr lang="en-US" sz="1800" b="0" i="0" u="none" strike="noStrike" baseline="0" dirty="0">
                <a:solidFill>
                  <a:schemeClr val="tx1"/>
                </a:solidFill>
                <a:latin typeface="AAAAA C+ Graphik"/>
              </a:rPr>
              <a:t> </a:t>
            </a:r>
            <a:r>
              <a:rPr lang="en-US" sz="1800" b="0" i="0" u="none" strike="noStrike" baseline="0" dirty="0">
                <a:solidFill>
                  <a:schemeClr val="tx1"/>
                </a:solidFill>
                <a:latin typeface="AAAAA E+ Graphik"/>
              </a:rPr>
              <a:t>Flight Number vs. Payload Mass</a:t>
            </a:r>
            <a:br>
              <a:rPr lang="en-US" sz="1800" b="0" i="0" u="none" strike="noStrike" baseline="0" dirty="0">
                <a:solidFill>
                  <a:schemeClr val="tx1"/>
                </a:solidFill>
                <a:latin typeface="AAAAA E+ Graphik"/>
              </a:rPr>
            </a:br>
            <a:r>
              <a:rPr lang="en-US" sz="1800" b="0" i="0" u="none" strike="noStrike" baseline="0" dirty="0">
                <a:solidFill>
                  <a:schemeClr val="tx1"/>
                </a:solidFill>
                <a:latin typeface="AAAAA E+ Graphik"/>
              </a:rPr>
              <a:t> Flight Number vs. Launch Site</a:t>
            </a:r>
            <a:br>
              <a:rPr lang="en-US" sz="1800" b="0" i="0" u="none" strike="noStrike" baseline="0" dirty="0">
                <a:solidFill>
                  <a:schemeClr val="tx1"/>
                </a:solidFill>
                <a:latin typeface="AAAAA E+ Graphik"/>
              </a:rPr>
            </a:br>
            <a:r>
              <a:rPr lang="en-US" sz="1800" b="0" i="0" u="none" strike="noStrike" baseline="0" dirty="0">
                <a:solidFill>
                  <a:schemeClr val="tx1"/>
                </a:solidFill>
                <a:latin typeface="AAAAA E+ Graphik"/>
              </a:rPr>
              <a:t> Payload Mass vs. Launch Site</a:t>
            </a:r>
            <a:br>
              <a:rPr lang="en-US" sz="1800" b="0" i="0" u="none" strike="noStrike" baseline="0" dirty="0">
                <a:solidFill>
                  <a:schemeClr val="tx1"/>
                </a:solidFill>
                <a:latin typeface="AAAAA E+ Graphik"/>
              </a:rPr>
            </a:br>
            <a:r>
              <a:rPr lang="en-US" sz="1800" b="0" i="0" u="none" strike="noStrike" baseline="0" dirty="0">
                <a:solidFill>
                  <a:schemeClr val="tx1"/>
                </a:solidFill>
                <a:latin typeface="AAAAA E+ Graphik"/>
              </a:rPr>
              <a:t> Orbit Type vs. Success Rate</a:t>
            </a:r>
            <a:br>
              <a:rPr lang="en-US" sz="1800" b="0" i="0" u="none" strike="noStrike" baseline="0" dirty="0">
                <a:solidFill>
                  <a:schemeClr val="tx1"/>
                </a:solidFill>
                <a:latin typeface="AAAAA E+ Graphik"/>
              </a:rPr>
            </a:br>
            <a:r>
              <a:rPr lang="en-US" sz="1800" b="0" i="0" u="none" strike="noStrike" baseline="0" dirty="0">
                <a:solidFill>
                  <a:schemeClr val="tx1"/>
                </a:solidFill>
                <a:latin typeface="AAAAA E+ Graphik"/>
              </a:rPr>
              <a:t> Flight Number vs. Orbit Type</a:t>
            </a:r>
            <a:br>
              <a:rPr lang="en-US" sz="1800" b="0" i="0" u="none" strike="noStrike" baseline="0" dirty="0">
                <a:solidFill>
                  <a:schemeClr val="tx1"/>
                </a:solidFill>
                <a:latin typeface="AAAAA E+ Graphik"/>
              </a:rPr>
            </a:br>
            <a:r>
              <a:rPr lang="en-US" sz="1800" b="0" i="0" u="none" strike="noStrike" baseline="0" dirty="0">
                <a:solidFill>
                  <a:schemeClr val="tx1"/>
                </a:solidFill>
                <a:latin typeface="AAAAA E+ Graphik"/>
              </a:rPr>
              <a:t> Payload Mass vs Orbit Type</a:t>
            </a:r>
            <a:br>
              <a:rPr lang="en-US" sz="1800" b="0" i="0" u="none" strike="noStrike" baseline="0" dirty="0">
                <a:solidFill>
                  <a:schemeClr val="tx1"/>
                </a:solidFill>
                <a:latin typeface="AAAAA E+ Graphik"/>
              </a:rPr>
            </a:br>
            <a:r>
              <a:rPr lang="en-US" sz="1800" b="0" i="0" u="none" strike="noStrike" baseline="0" dirty="0">
                <a:solidFill>
                  <a:schemeClr val="tx1"/>
                </a:solidFill>
                <a:latin typeface="AAAAA E+ Graphik"/>
              </a:rPr>
              <a:t> Success Rate Yearly Trend</a:t>
            </a:r>
          </a:p>
          <a:p>
            <a:pPr>
              <a:lnSpc>
                <a:spcPct val="100000"/>
              </a:lnSpc>
              <a:spcBef>
                <a:spcPts val="1400"/>
              </a:spcBef>
            </a:pPr>
            <a:endParaRPr lang="en-US" dirty="0">
              <a:solidFill>
                <a:schemeClr val="tx1"/>
              </a:solidFill>
              <a:latin typeface="AAAAA E+ Graphik"/>
            </a:endParaRPr>
          </a:p>
          <a:p>
            <a:pPr>
              <a:lnSpc>
                <a:spcPct val="100000"/>
              </a:lnSpc>
              <a:spcBef>
                <a:spcPts val="1400"/>
              </a:spcBef>
            </a:pPr>
            <a:r>
              <a:rPr lang="en-US" sz="1800" b="0" i="0" u="none" strike="noStrike" baseline="0" dirty="0">
                <a:solidFill>
                  <a:schemeClr val="tx1"/>
                </a:solidFill>
                <a:latin typeface="AAAAA E+ Graphik"/>
              </a:rPr>
              <a:t> Scatter plots show the relationship between variables. If a relationship exists, they could be used in a machine learning model. Bar charts show comparisons among discrete categories. The goal is to show the relationship between the speci</a:t>
            </a:r>
            <a:r>
              <a:rPr lang="en-US" sz="1800" b="0" i="0" u="none" strike="noStrike" baseline="0" dirty="0">
                <a:solidFill>
                  <a:schemeClr val="tx1"/>
                </a:solidFill>
                <a:latin typeface="AAAAA F+ Graphik"/>
              </a:rPr>
              <a:t>f</a:t>
            </a:r>
            <a:r>
              <a:rPr lang="en-US" sz="1800" b="0" i="0" u="none" strike="noStrike" baseline="0" dirty="0">
                <a:solidFill>
                  <a:schemeClr val="tx1"/>
                </a:solidFill>
                <a:latin typeface="AAAAA E+ Graphik"/>
              </a:rPr>
              <a:t>ic categories being compared and a measured value. Line charts show trends in data over time (time series). </a:t>
            </a:r>
          </a:p>
          <a:p>
            <a:pPr>
              <a:lnSpc>
                <a:spcPct val="100000"/>
              </a:lnSpc>
              <a:spcBef>
                <a:spcPts val="1400"/>
              </a:spcBef>
            </a:pPr>
            <a:r>
              <a:rPr lang="en-US" dirty="0">
                <a:solidFill>
                  <a:schemeClr val="tx1"/>
                </a:solidFill>
              </a:rPr>
              <a:t>https://github.com/Rohit1999025/IBM_Capstone_project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9743" y="1430807"/>
            <a:ext cx="12072257" cy="4975225"/>
          </a:xfrm>
          <a:prstGeom prst="rect">
            <a:avLst/>
          </a:prstGeom>
        </p:spPr>
        <p:txBody>
          <a:bodyPr lIns="91440" tIns="45720" rIns="91440" bIns="45720" anchor="t">
            <a:normAutofit fontScale="85000" lnSpcReduction="10000"/>
          </a:bodyPr>
          <a:lstStyle/>
          <a:p>
            <a:r>
              <a:rPr lang="en-IN" sz="1800" b="1" i="0" u="none" strike="noStrike" baseline="0" dirty="0">
                <a:solidFill>
                  <a:srgbClr val="000000"/>
                </a:solidFill>
                <a:latin typeface="Avenir Next LT Pro" panose="020B0504020202020204" pitchFamily="34" charset="0"/>
              </a:rPr>
              <a:t>Queries</a:t>
            </a:r>
            <a:endParaRPr lang="en-IN" sz="1800" b="0" i="0" u="none" strike="noStrike" baseline="0" dirty="0">
              <a:solidFill>
                <a:srgbClr val="000000"/>
              </a:solidFill>
              <a:latin typeface="Avenir Next LT Pro" panose="020B0504020202020204" pitchFamily="34" charset="0"/>
            </a:endParaRPr>
          </a:p>
          <a:p>
            <a:r>
              <a:rPr lang="en-IN" sz="1800" b="1" i="0" u="none" strike="noStrike" baseline="0" dirty="0">
                <a:solidFill>
                  <a:srgbClr val="000000"/>
                </a:solidFill>
                <a:latin typeface="Avenir Next LT Pro" panose="020B0504020202020204" pitchFamily="34" charset="0"/>
              </a:rPr>
              <a:t>Display:</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Names of unique launch sites</a:t>
            </a:r>
          </a:p>
          <a:p>
            <a:r>
              <a:rPr lang="en-US" sz="1800" b="0" i="0" u="none" strike="noStrike" baseline="0" dirty="0">
                <a:solidFill>
                  <a:srgbClr val="000000"/>
                </a:solidFill>
                <a:latin typeface="Avenir Next LT Pro" panose="020B0504020202020204" pitchFamily="34" charset="0"/>
              </a:rPr>
              <a:t>5 records where the launch site begins with ‘CCA’</a:t>
            </a:r>
          </a:p>
          <a:p>
            <a:r>
              <a:rPr lang="en-US" sz="1800" b="0" i="0" u="none" strike="noStrike" baseline="0" dirty="0">
                <a:solidFill>
                  <a:srgbClr val="000000"/>
                </a:solidFill>
                <a:latin typeface="Avenir Next LT Pro" panose="020B0504020202020204" pitchFamily="34" charset="0"/>
              </a:rPr>
              <a:t>Total payload mass carried by boosters launched by NASA (CRS)</a:t>
            </a:r>
          </a:p>
          <a:p>
            <a:r>
              <a:rPr lang="en-US" sz="1800" b="0" i="0" u="none" strike="noStrike" baseline="0" dirty="0">
                <a:solidFill>
                  <a:srgbClr val="000000"/>
                </a:solidFill>
                <a:latin typeface="Avenir Next LT Pro" panose="020B0504020202020204" pitchFamily="34" charset="0"/>
              </a:rPr>
              <a:t>Average payload mass carried by booster version F9 v1.1.</a:t>
            </a:r>
          </a:p>
          <a:p>
            <a:endParaRPr lang="en-IN" sz="1800" b="0" i="0" u="none" strike="noStrike" baseline="0" dirty="0">
              <a:solidFill>
                <a:srgbClr val="000000"/>
              </a:solidFill>
              <a:latin typeface="Avenir Next LT Pro" panose="020B0504020202020204" pitchFamily="34" charset="0"/>
            </a:endParaRPr>
          </a:p>
          <a:p>
            <a:r>
              <a:rPr lang="en-IN" sz="1800" b="1" i="0" u="none" strike="noStrike" baseline="0" dirty="0">
                <a:solidFill>
                  <a:srgbClr val="000000"/>
                </a:solidFill>
                <a:latin typeface="Avenir Next LT Pro" panose="020B0504020202020204" pitchFamily="34" charset="0"/>
              </a:rPr>
              <a:t>List:</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Date of first successful landing on the ground pad</a:t>
            </a:r>
          </a:p>
          <a:p>
            <a:r>
              <a:rPr lang="en-US" sz="1800" b="0" i="0" u="none" strike="noStrike" baseline="0" dirty="0">
                <a:solidFill>
                  <a:srgbClr val="000000"/>
                </a:solidFill>
                <a:latin typeface="Avenir Next LT Pro" panose="020B0504020202020204" pitchFamily="34" charset="0"/>
              </a:rPr>
              <a:t>Names of boosters which had success landing on drone ships and have payload mass greater than 4,000 but less than 6,000</a:t>
            </a:r>
          </a:p>
          <a:p>
            <a:r>
              <a:rPr lang="en-US" sz="1800" b="0" i="0" u="none" strike="noStrike" baseline="0" dirty="0">
                <a:solidFill>
                  <a:srgbClr val="000000"/>
                </a:solidFill>
                <a:latin typeface="Avenir Next LT Pro" panose="020B0504020202020204" pitchFamily="34" charset="0"/>
              </a:rPr>
              <a:t>Total number of successful and failed missions</a:t>
            </a:r>
          </a:p>
          <a:p>
            <a:r>
              <a:rPr lang="en-US" sz="1800" b="0" i="0" u="none" strike="noStrike" baseline="0" dirty="0">
                <a:solidFill>
                  <a:srgbClr val="000000"/>
                </a:solidFill>
                <a:latin typeface="Avenir Next LT Pro" panose="020B0504020202020204" pitchFamily="34" charset="0"/>
              </a:rPr>
              <a:t>Names of booster versions that have carried the max payload</a:t>
            </a:r>
          </a:p>
          <a:p>
            <a:r>
              <a:rPr lang="en-US" sz="1800" b="0" i="0" u="none" strike="noStrike" baseline="0" dirty="0">
                <a:solidFill>
                  <a:srgbClr val="000000"/>
                </a:solidFill>
                <a:latin typeface="Avenir Next LT Pro" panose="020B0504020202020204" pitchFamily="34" charset="0"/>
              </a:rPr>
              <a:t>Failed landing outcomes on the drone ship, their booster version, and launch site for the months in the year 2015</a:t>
            </a:r>
          </a:p>
          <a:p>
            <a:r>
              <a:rPr lang="en-US" sz="1800" b="0" i="0" u="none" strike="noStrike" baseline="0" dirty="0">
                <a:solidFill>
                  <a:srgbClr val="000000"/>
                </a:solidFill>
                <a:latin typeface="Avenir Next LT Pro" panose="020B0504020202020204" pitchFamily="34" charset="0"/>
              </a:rPr>
              <a:t>Count of landing outcomes between 2010-06-04 and 2017-03-20 (desc)</a:t>
            </a:r>
          </a:p>
          <a:p>
            <a:r>
              <a:rPr lang="en-US" sz="1800" b="0" i="0" u="none" strike="noStrike" baseline="0" dirty="0">
                <a:solidFill>
                  <a:srgbClr val="000000"/>
                </a:solidFill>
                <a:latin typeface="Avenir Next LT Pro" panose="020B0504020202020204" pitchFamily="34" charset="0"/>
              </a:rPr>
              <a:t>https://github.com/Rohit1999025/IBM_Capstone_project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42405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EDA with SQL</a:t>
            </a:r>
            <a:endParaRPr lang="en-US" dirty="0">
              <a:solidFill>
                <a:schemeClr val="tx1"/>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00" y="1338944"/>
            <a:ext cx="11723914" cy="5301342"/>
          </a:xfrm>
          <a:prstGeom prst="rect">
            <a:avLst/>
          </a:prstGeom>
        </p:spPr>
        <p:txBody>
          <a:bodyPr>
            <a:normAutofit/>
          </a:bodyPr>
          <a:lstStyle/>
          <a:p>
            <a:r>
              <a:rPr lang="en-IN" sz="1800" b="1" i="0" u="none" strike="noStrike" baseline="0" dirty="0">
                <a:solidFill>
                  <a:srgbClr val="000000"/>
                </a:solidFill>
                <a:latin typeface="Avenir Next LT Pro" panose="020B0504020202020204" pitchFamily="34" charset="0"/>
              </a:rPr>
              <a:t>Markers Indicating Launch Sites</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Added a </a:t>
            </a:r>
            <a:r>
              <a:rPr lang="en-US" sz="1800" b="1" i="0" u="none" strike="noStrike" baseline="0" dirty="0">
                <a:solidFill>
                  <a:srgbClr val="4471C4"/>
                </a:solidFill>
                <a:latin typeface="Avenir Next LT Pro" panose="020B0504020202020204" pitchFamily="34" charset="0"/>
              </a:rPr>
              <a:t>blue </a:t>
            </a:r>
            <a:r>
              <a:rPr lang="en-US" sz="1800" b="1" i="0" u="none" strike="noStrike" baseline="0" dirty="0">
                <a:solidFill>
                  <a:srgbClr val="000000"/>
                </a:solidFill>
                <a:latin typeface="Avenir Next LT Pro" panose="020B0504020202020204" pitchFamily="34" charset="0"/>
              </a:rPr>
              <a:t>circle </a:t>
            </a:r>
            <a:r>
              <a:rPr lang="en-US" sz="1800" b="0" i="0" u="none" strike="noStrike" baseline="0" dirty="0">
                <a:solidFill>
                  <a:srgbClr val="000000"/>
                </a:solidFill>
                <a:latin typeface="Avenir Next LT Pro" panose="020B0504020202020204" pitchFamily="34" charset="0"/>
              </a:rPr>
              <a:t>at </a:t>
            </a:r>
            <a:r>
              <a:rPr lang="en-US" sz="1800" b="1" i="0" u="none" strike="noStrike" baseline="0" dirty="0">
                <a:solidFill>
                  <a:srgbClr val="000000"/>
                </a:solidFill>
                <a:latin typeface="Avenir Next LT Pro" panose="020B0504020202020204" pitchFamily="34" charset="0"/>
              </a:rPr>
              <a:t>NASA Johnson Space Center's coordinate </a:t>
            </a:r>
            <a:r>
              <a:rPr lang="en-US" sz="1800" b="0" i="0" u="none" strike="noStrike" baseline="0" dirty="0">
                <a:solidFill>
                  <a:srgbClr val="000000"/>
                </a:solidFill>
                <a:latin typeface="Avenir Next LT Pro" panose="020B0504020202020204" pitchFamily="34" charset="0"/>
              </a:rPr>
              <a:t>with a </a:t>
            </a:r>
            <a:r>
              <a:rPr lang="en-US" sz="1800" b="1" i="0" u="none" strike="noStrike" baseline="0" dirty="0">
                <a:solidFill>
                  <a:srgbClr val="000000"/>
                </a:solidFill>
                <a:latin typeface="Avenir Next LT Pro" panose="020B0504020202020204" pitchFamily="34" charset="0"/>
              </a:rPr>
              <a:t>popup label </a:t>
            </a:r>
            <a:r>
              <a:rPr lang="en-US" sz="1800" b="0" i="0" u="none" strike="noStrike" baseline="0" dirty="0">
                <a:solidFill>
                  <a:srgbClr val="000000"/>
                </a:solidFill>
                <a:latin typeface="Avenir Next LT Pro" panose="020B0504020202020204" pitchFamily="34" charset="0"/>
              </a:rPr>
              <a:t>showing its name using its latitude and longitude coordinates</a:t>
            </a:r>
          </a:p>
          <a:p>
            <a:r>
              <a:rPr lang="en-US" sz="1800" b="0" i="0" u="none" strike="noStrike" baseline="0" dirty="0">
                <a:solidFill>
                  <a:srgbClr val="000000"/>
                </a:solidFill>
                <a:latin typeface="Avenir Next LT Pro" panose="020B0504020202020204" pitchFamily="34" charset="0"/>
              </a:rPr>
              <a:t>Added </a:t>
            </a:r>
            <a:r>
              <a:rPr lang="en-US" sz="1800" b="1" i="0" u="none" strike="noStrike" baseline="0" dirty="0">
                <a:solidFill>
                  <a:srgbClr val="FF0000"/>
                </a:solidFill>
                <a:latin typeface="Avenir Next LT Pro" panose="020B0504020202020204" pitchFamily="34" charset="0"/>
              </a:rPr>
              <a:t>red </a:t>
            </a:r>
            <a:r>
              <a:rPr lang="en-US" sz="1800" b="1" i="0" u="none" strike="noStrike" baseline="0" dirty="0">
                <a:solidFill>
                  <a:srgbClr val="000000"/>
                </a:solidFill>
                <a:latin typeface="Avenir Next LT Pro" panose="020B0504020202020204" pitchFamily="34" charset="0"/>
              </a:rPr>
              <a:t>circles </a:t>
            </a:r>
            <a:r>
              <a:rPr lang="en-US" sz="1800" b="0" i="0" u="none" strike="noStrike" baseline="0" dirty="0">
                <a:solidFill>
                  <a:srgbClr val="000000"/>
                </a:solidFill>
                <a:latin typeface="Avenir Next LT Pro" panose="020B0504020202020204" pitchFamily="34" charset="0"/>
              </a:rPr>
              <a:t>at </a:t>
            </a:r>
            <a:r>
              <a:rPr lang="en-US" sz="1800" b="1" i="0" u="none" strike="noStrike" baseline="0" dirty="0">
                <a:solidFill>
                  <a:srgbClr val="000000"/>
                </a:solidFill>
                <a:latin typeface="Avenir Next LT Pro" panose="020B0504020202020204" pitchFamily="34" charset="0"/>
              </a:rPr>
              <a:t>all launch site coordinates with</a:t>
            </a:r>
            <a:r>
              <a:rPr lang="en-US" sz="1800" b="0" i="0" u="none" strike="noStrike" baseline="0" dirty="0">
                <a:solidFill>
                  <a:srgbClr val="000000"/>
                </a:solidFill>
                <a:latin typeface="Avenir Next LT Pro" panose="020B0504020202020204" pitchFamily="34" charset="0"/>
              </a:rPr>
              <a:t> a </a:t>
            </a:r>
            <a:r>
              <a:rPr lang="en-US" sz="1800" b="1" i="0" u="none" strike="noStrike" baseline="0" dirty="0">
                <a:solidFill>
                  <a:srgbClr val="000000"/>
                </a:solidFill>
                <a:latin typeface="Avenir Next LT Pro" panose="020B0504020202020204" pitchFamily="34" charset="0"/>
              </a:rPr>
              <a:t>popup label </a:t>
            </a:r>
            <a:r>
              <a:rPr lang="en-US" sz="1800" b="0" i="0" u="none" strike="noStrike" baseline="0" dirty="0">
                <a:solidFill>
                  <a:srgbClr val="000000"/>
                </a:solidFill>
                <a:latin typeface="Avenir Next LT Pro" panose="020B0504020202020204" pitchFamily="34" charset="0"/>
              </a:rPr>
              <a:t>showing its name using its name using its latitude and longitude coordinates</a:t>
            </a:r>
          </a:p>
          <a:p>
            <a:endParaRPr lang="en-IN" sz="1800" b="0" i="0" u="none" strike="noStrike" baseline="0" dirty="0">
              <a:solidFill>
                <a:srgbClr val="000000"/>
              </a:solidFill>
              <a:latin typeface="Avenir Next LT Pro" panose="020B0504020202020204" pitchFamily="34" charset="0"/>
            </a:endParaRPr>
          </a:p>
          <a:p>
            <a:r>
              <a:rPr lang="en-IN" sz="1800" b="1" i="0" u="none" strike="noStrike" baseline="0" dirty="0">
                <a:solidFill>
                  <a:srgbClr val="000000"/>
                </a:solidFill>
                <a:latin typeface="Avenir Next LT Pro" panose="020B0504020202020204" pitchFamily="34" charset="0"/>
              </a:rPr>
              <a:t>Map with Folium</a:t>
            </a:r>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Colored Markers of Launch Outcomes</a:t>
            </a:r>
            <a:endParaRPr lang="en-US"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Added </a:t>
            </a:r>
            <a:r>
              <a:rPr lang="en-US" sz="1800" b="1" i="0" u="none" strike="noStrike" baseline="0" dirty="0">
                <a:solidFill>
                  <a:srgbClr val="000000"/>
                </a:solidFill>
                <a:latin typeface="Avenir Next LT Pro" panose="020B0504020202020204" pitchFamily="34" charset="0"/>
              </a:rPr>
              <a:t>colored markers </a:t>
            </a:r>
            <a:r>
              <a:rPr lang="en-US" sz="1800" b="0" i="0" u="none" strike="noStrike" baseline="0" dirty="0">
                <a:solidFill>
                  <a:srgbClr val="000000"/>
                </a:solidFill>
                <a:latin typeface="Avenir Next LT Pro" panose="020B0504020202020204" pitchFamily="34" charset="0"/>
              </a:rPr>
              <a:t>of </a:t>
            </a:r>
            <a:r>
              <a:rPr lang="en-US" sz="1800" b="1" i="0" u="none" strike="noStrike" baseline="0" dirty="0">
                <a:solidFill>
                  <a:srgbClr val="000000"/>
                </a:solidFill>
                <a:latin typeface="Avenir Next LT Pro" panose="020B0504020202020204" pitchFamily="34" charset="0"/>
              </a:rPr>
              <a:t>successful</a:t>
            </a:r>
            <a:r>
              <a:rPr lang="en-US" sz="1800" b="0" i="0" u="none" strike="noStrike" baseline="0" dirty="0">
                <a:solidFill>
                  <a:srgbClr val="000000"/>
                </a:solidFill>
                <a:latin typeface="Avenir Next LT Pro" panose="020B0504020202020204" pitchFamily="34" charset="0"/>
              </a:rPr>
              <a:t>(</a:t>
            </a:r>
            <a:r>
              <a:rPr lang="en-US" sz="1800" b="1" i="0" u="none" strike="noStrike" baseline="0" dirty="0">
                <a:solidFill>
                  <a:srgbClr val="00AF50"/>
                </a:solidFill>
                <a:latin typeface="Avenir Next LT Pro" panose="020B0504020202020204" pitchFamily="34" charset="0"/>
              </a:rPr>
              <a:t>green</a:t>
            </a:r>
            <a:r>
              <a:rPr lang="en-US" sz="1800" b="0" i="0" u="none" strike="noStrike" baseline="0" dirty="0">
                <a:solidFill>
                  <a:srgbClr val="000000"/>
                </a:solidFill>
                <a:latin typeface="Avenir Next LT Pro" panose="020B0504020202020204" pitchFamily="34" charset="0"/>
              </a:rPr>
              <a:t>) and </a:t>
            </a:r>
            <a:r>
              <a:rPr lang="en-US" sz="1800" b="1" i="0" u="none" strike="noStrike" baseline="0" dirty="0">
                <a:solidFill>
                  <a:srgbClr val="000000"/>
                </a:solidFill>
                <a:latin typeface="Avenir Next LT Pro" panose="020B0504020202020204" pitchFamily="34" charset="0"/>
              </a:rPr>
              <a:t>unsuccessful </a:t>
            </a:r>
            <a:r>
              <a:rPr lang="en-US" sz="1800" b="0" i="0" u="none" strike="noStrike" baseline="0" dirty="0">
                <a:solidFill>
                  <a:srgbClr val="000000"/>
                </a:solidFill>
                <a:latin typeface="Avenir Next LT Pro" panose="020B0504020202020204" pitchFamily="34" charset="0"/>
              </a:rPr>
              <a:t>(</a:t>
            </a:r>
            <a:r>
              <a:rPr lang="en-US" sz="1800" b="1" i="0" u="none" strike="noStrike" baseline="0" dirty="0">
                <a:solidFill>
                  <a:srgbClr val="FF0000"/>
                </a:solidFill>
                <a:latin typeface="Avenir Next LT Pro" panose="020B0504020202020204" pitchFamily="34" charset="0"/>
              </a:rPr>
              <a:t>red</a:t>
            </a:r>
            <a:r>
              <a:rPr lang="en-US" sz="1800" b="0" i="0" u="none" strike="noStrike" baseline="0" dirty="0">
                <a:solidFill>
                  <a:srgbClr val="000000"/>
                </a:solidFill>
                <a:latin typeface="Avenir Next LT Pro" panose="020B0504020202020204" pitchFamily="34" charset="0"/>
              </a:rPr>
              <a:t>) </a:t>
            </a:r>
            <a:r>
              <a:rPr lang="en-US" sz="1800" b="1" i="0" u="none" strike="noStrike" baseline="0" dirty="0">
                <a:solidFill>
                  <a:srgbClr val="000000"/>
                </a:solidFill>
                <a:latin typeface="Avenir Next LT Pro" panose="020B0504020202020204" pitchFamily="34" charset="0"/>
              </a:rPr>
              <a:t>launches at</a:t>
            </a:r>
            <a:r>
              <a:rPr lang="en-US" sz="1800" b="0" i="0" u="none" strike="noStrike" baseline="0" dirty="0">
                <a:solidFill>
                  <a:srgbClr val="000000"/>
                </a:solidFill>
                <a:latin typeface="Avenir Next LT Pro" panose="020B0504020202020204" pitchFamily="34" charset="0"/>
              </a:rPr>
              <a:t> each launch site to show which launch sites have high success rates</a:t>
            </a:r>
          </a:p>
          <a:p>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Distances Between a Launch Site to Proximities</a:t>
            </a:r>
            <a:endParaRPr lang="en-US"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Added </a:t>
            </a:r>
            <a:r>
              <a:rPr lang="en-US" sz="1800" b="1" i="0" u="none" strike="noStrike" baseline="0" dirty="0">
                <a:solidFill>
                  <a:srgbClr val="000000"/>
                </a:solidFill>
                <a:latin typeface="Avenir Next LT Pro" panose="020B0504020202020204" pitchFamily="34" charset="0"/>
              </a:rPr>
              <a:t>colored lines </a:t>
            </a:r>
            <a:r>
              <a:rPr lang="en-US" sz="1800" b="0" i="0" u="none" strike="noStrike" baseline="0" dirty="0">
                <a:solidFill>
                  <a:srgbClr val="000000"/>
                </a:solidFill>
                <a:latin typeface="Avenir Next LT Pro" panose="020B0504020202020204" pitchFamily="34" charset="0"/>
              </a:rPr>
              <a:t>to </a:t>
            </a:r>
            <a:r>
              <a:rPr lang="en-US" sz="1800" b="1" i="0" u="none" strike="noStrike" baseline="0" dirty="0">
                <a:solidFill>
                  <a:srgbClr val="000000"/>
                </a:solidFill>
                <a:latin typeface="Avenir Next LT Pro" panose="020B0504020202020204" pitchFamily="34" charset="0"/>
              </a:rPr>
              <a:t>show the distance between </a:t>
            </a:r>
            <a:r>
              <a:rPr lang="en-US" sz="1800" b="0" i="0" u="none" strike="noStrike" baseline="0" dirty="0">
                <a:solidFill>
                  <a:srgbClr val="000000"/>
                </a:solidFill>
                <a:latin typeface="Avenir Next LT Pro" panose="020B0504020202020204" pitchFamily="34" charset="0"/>
              </a:rPr>
              <a:t>launch site </a:t>
            </a:r>
            <a:r>
              <a:rPr lang="en-US" sz="1800" b="1" i="0" u="none" strike="noStrike" baseline="0" dirty="0">
                <a:solidFill>
                  <a:srgbClr val="000000"/>
                </a:solidFill>
                <a:latin typeface="Avenir Next LT Pro" panose="020B0504020202020204" pitchFamily="34" charset="0"/>
              </a:rPr>
              <a:t>CCAFS SLC-40 and its</a:t>
            </a:r>
            <a:r>
              <a:rPr lang="en-US" sz="1800" b="0" i="0" u="none" strike="noStrike" baseline="0" dirty="0">
                <a:solidFill>
                  <a:srgbClr val="000000"/>
                </a:solidFill>
                <a:latin typeface="Avenir Next LT Pro" panose="020B0504020202020204" pitchFamily="34" charset="0"/>
              </a:rPr>
              <a:t> proximity to the </a:t>
            </a:r>
            <a:r>
              <a:rPr lang="en-US" sz="1800" b="1" i="0" u="none" strike="noStrike" baseline="0" dirty="0">
                <a:solidFill>
                  <a:srgbClr val="000000"/>
                </a:solidFill>
                <a:latin typeface="Avenir Next LT Pro" panose="020B0504020202020204" pitchFamily="34" charset="0"/>
              </a:rPr>
              <a:t>nearest coastline, railway, highway, and city</a:t>
            </a:r>
            <a:endParaRPr lang="en-US" sz="1800" b="0" i="0" u="none" strike="noStrike" baseline="0" dirty="0">
              <a:solidFill>
                <a:srgbClr val="000000"/>
              </a:solidFill>
              <a:latin typeface="Avenir Next LT Pro" panose="020B0504020202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4800" y="1825625"/>
            <a:ext cx="12050486" cy="4351338"/>
          </a:xfrm>
          <a:prstGeom prst="rect">
            <a:avLst/>
          </a:prstGeom>
        </p:spPr>
        <p:txBody>
          <a:bodyPr vert="horz" lIns="91440" tIns="45720" rIns="91440" bIns="45720" rtlCol="0" anchor="t">
            <a:normAutofit lnSpcReduction="10000"/>
          </a:bodyPr>
          <a:lstStyle/>
          <a:p>
            <a:pPr marL="0" indent="0">
              <a:buNone/>
            </a:pPr>
            <a:r>
              <a:rPr lang="en-US" sz="1800" b="1" i="0" u="none" strike="noStrike" baseline="0" dirty="0">
                <a:solidFill>
                  <a:srgbClr val="000000"/>
                </a:solidFill>
                <a:latin typeface="Avenir Next LT Pro" panose="020B0504020202020204" pitchFamily="34" charset="0"/>
              </a:rPr>
              <a:t>      Dropdown List with Launch Sites</a:t>
            </a:r>
            <a:endParaRPr lang="en-US"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Allow user to select all launch sites or a certain launch site</a:t>
            </a:r>
          </a:p>
          <a:p>
            <a:pPr marL="0" indent="0">
              <a:buNone/>
            </a:pPr>
            <a:endParaRPr lang="en-IN" sz="1800" b="0" i="0" u="none" strike="noStrike" baseline="0" dirty="0">
              <a:solidFill>
                <a:srgbClr val="000000"/>
              </a:solidFill>
              <a:latin typeface="Avenir Next LT Pro" panose="020B0504020202020204" pitchFamily="34" charset="0"/>
            </a:endParaRPr>
          </a:p>
          <a:p>
            <a:pPr marL="0" indent="0">
              <a:buNone/>
            </a:pPr>
            <a:r>
              <a:rPr lang="en-US" sz="1800" b="1" i="0" u="none" strike="noStrike" baseline="0" dirty="0">
                <a:solidFill>
                  <a:srgbClr val="000000"/>
                </a:solidFill>
                <a:latin typeface="Avenir Next LT Pro" panose="020B0504020202020204" pitchFamily="34" charset="0"/>
              </a:rPr>
              <a:t>      Slider of Payload Mass Range</a:t>
            </a:r>
            <a:endParaRPr lang="en-US"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Allow user to select payload mass range</a:t>
            </a:r>
          </a:p>
          <a:p>
            <a:pPr marL="0" indent="0">
              <a:buNone/>
            </a:pPr>
            <a:endParaRPr lang="en-US" sz="1800" b="1" i="0" u="none" strike="noStrike" baseline="0" dirty="0">
              <a:solidFill>
                <a:srgbClr val="000000"/>
              </a:solidFill>
              <a:latin typeface="Avenir Next LT Pro" panose="020B0504020202020204" pitchFamily="34" charset="0"/>
            </a:endParaRPr>
          </a:p>
          <a:p>
            <a:pPr marL="0" indent="0">
              <a:buNone/>
            </a:pPr>
            <a:r>
              <a:rPr lang="en-US" sz="1800" b="1" i="0" u="none" strike="noStrike" baseline="0" dirty="0">
                <a:solidFill>
                  <a:srgbClr val="000000"/>
                </a:solidFill>
                <a:latin typeface="Avenir Next LT Pro" panose="020B0504020202020204" pitchFamily="34" charset="0"/>
              </a:rPr>
              <a:t>     Pie Chart Showing Successful Launches</a:t>
            </a:r>
            <a:endParaRPr lang="en-US"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Allow user to see successful and unsuccessful launches as a percent of the total </a:t>
            </a:r>
          </a:p>
          <a:p>
            <a:endParaRPr lang="en-IN" sz="1800" b="0" i="0" u="none" strike="noStrike" baseline="0" dirty="0">
              <a:solidFill>
                <a:srgbClr val="000000"/>
              </a:solidFill>
              <a:latin typeface="Avenir Next LT Pro" panose="020B0504020202020204" pitchFamily="34" charset="0"/>
            </a:endParaRPr>
          </a:p>
          <a:p>
            <a:pPr marL="0" indent="0">
              <a:buNone/>
            </a:pPr>
            <a:r>
              <a:rPr lang="en-US" sz="1800" b="1" i="0" u="none" strike="noStrike" baseline="0" dirty="0">
                <a:solidFill>
                  <a:srgbClr val="000000"/>
                </a:solidFill>
                <a:latin typeface="Avenir Next LT Pro" panose="020B0504020202020204" pitchFamily="34" charset="0"/>
              </a:rPr>
              <a:t>      Scatter Chart Showing Payload Mass vs. Success Rate by Booster Version</a:t>
            </a:r>
            <a:endParaRPr lang="en-US"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Allow user to see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64269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Build a Dashboard with </a:t>
            </a:r>
            <a:r>
              <a:rPr lang="en-US" dirty="0" err="1">
                <a:solidFill>
                  <a:schemeClr val="tx1"/>
                </a:solidFill>
                <a:latin typeface="Abadi"/>
              </a:rPr>
              <a:t>Plotly</a:t>
            </a:r>
            <a:r>
              <a:rPr lang="en-US" dirty="0">
                <a:solidFill>
                  <a:schemeClr val="tx1"/>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0243" y="1825625"/>
            <a:ext cx="11571514" cy="4411890"/>
          </a:xfrm>
          <a:prstGeom prst="rect">
            <a:avLst/>
          </a:prstGeom>
        </p:spPr>
        <p:txBody>
          <a:bodyPr>
            <a:normAutofit/>
          </a:bodyPr>
          <a:lstStyle/>
          <a:p>
            <a:r>
              <a:rPr lang="en-IN" sz="1800" b="1" i="0" u="none" strike="noStrike" baseline="0" dirty="0">
                <a:solidFill>
                  <a:srgbClr val="000000"/>
                </a:solidFill>
                <a:latin typeface="Avenir Next LT Pro" panose="020B0504020202020204" pitchFamily="34" charset="0"/>
              </a:rPr>
              <a:t>Charts</a:t>
            </a:r>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Create </a:t>
            </a:r>
            <a:r>
              <a:rPr lang="en-US" sz="1800" b="0" i="0" u="none" strike="noStrike" baseline="0" dirty="0">
                <a:solidFill>
                  <a:srgbClr val="000000"/>
                </a:solidFill>
                <a:latin typeface="Avenir Next LT Pro" panose="020B0504020202020204" pitchFamily="34" charset="0"/>
              </a:rPr>
              <a:t>NumPy array from the Class column</a:t>
            </a:r>
          </a:p>
          <a:p>
            <a:r>
              <a:rPr lang="en-US" sz="1800" b="1" i="0" u="none" strike="noStrike" baseline="0" dirty="0">
                <a:solidFill>
                  <a:srgbClr val="000000"/>
                </a:solidFill>
                <a:latin typeface="Avenir Next LT Pro" panose="020B0504020202020204" pitchFamily="34" charset="0"/>
              </a:rPr>
              <a:t>Standardize </a:t>
            </a:r>
            <a:r>
              <a:rPr lang="en-US" sz="1800" b="0" i="0" u="none" strike="noStrike" baseline="0" dirty="0">
                <a:solidFill>
                  <a:srgbClr val="000000"/>
                </a:solidFill>
                <a:latin typeface="Avenir Next LT Pro" panose="020B0504020202020204" pitchFamily="34" charset="0"/>
              </a:rPr>
              <a:t>the data with </a:t>
            </a:r>
            <a:r>
              <a:rPr lang="en-US" sz="1800" b="0" i="0" u="none" strike="noStrike" baseline="0" dirty="0" err="1">
                <a:solidFill>
                  <a:srgbClr val="000000"/>
                </a:solidFill>
                <a:latin typeface="Avenir Next LT Pro" panose="020B0504020202020204" pitchFamily="34" charset="0"/>
              </a:rPr>
              <a:t>StandardScaler</a:t>
            </a:r>
            <a:r>
              <a:rPr lang="en-US" sz="1800" b="0" i="0" u="none" strike="noStrike" baseline="0" dirty="0">
                <a:solidFill>
                  <a:srgbClr val="000000"/>
                </a:solidFill>
                <a:latin typeface="Avenir Next LT Pro" panose="020B0504020202020204" pitchFamily="34" charset="0"/>
              </a:rPr>
              <a:t>. Fit and transform the data.</a:t>
            </a:r>
          </a:p>
          <a:p>
            <a:r>
              <a:rPr lang="en-US" sz="1800" b="1" i="0" u="none" strike="noStrike" baseline="0" dirty="0">
                <a:solidFill>
                  <a:srgbClr val="000000"/>
                </a:solidFill>
                <a:latin typeface="Avenir Next LT Pro" panose="020B0504020202020204" pitchFamily="34" charset="0"/>
              </a:rPr>
              <a:t>Split </a:t>
            </a:r>
            <a:r>
              <a:rPr lang="en-US" sz="1800" b="0" i="0" u="none" strike="noStrike" baseline="0" dirty="0">
                <a:solidFill>
                  <a:srgbClr val="000000"/>
                </a:solidFill>
                <a:latin typeface="Avenir Next LT Pro" panose="020B0504020202020204" pitchFamily="34" charset="0"/>
              </a:rPr>
              <a:t>the data using </a:t>
            </a:r>
            <a:r>
              <a:rPr lang="en-US" sz="1800" b="0" i="0" u="none" strike="noStrike" baseline="0" dirty="0" err="1">
                <a:solidFill>
                  <a:srgbClr val="000000"/>
                </a:solidFill>
                <a:latin typeface="Avenir Next LT Pro" panose="020B0504020202020204" pitchFamily="34" charset="0"/>
              </a:rPr>
              <a:t>train_test_split</a:t>
            </a:r>
            <a:endParaRPr lang="en-US"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Create </a:t>
            </a:r>
            <a:r>
              <a:rPr lang="en-US" sz="1800" b="0" i="0" u="none" strike="noStrike" baseline="0" dirty="0">
                <a:solidFill>
                  <a:srgbClr val="000000"/>
                </a:solidFill>
                <a:latin typeface="Avenir Next LT Pro" panose="020B0504020202020204" pitchFamily="34" charset="0"/>
              </a:rPr>
              <a:t>a </a:t>
            </a:r>
            <a:r>
              <a:rPr lang="en-US" sz="1800" b="0" i="0" u="none" strike="noStrike" baseline="0" dirty="0" err="1">
                <a:solidFill>
                  <a:srgbClr val="000000"/>
                </a:solidFill>
                <a:latin typeface="Avenir Next LT Pro" panose="020B0504020202020204" pitchFamily="34" charset="0"/>
              </a:rPr>
              <a:t>GridSearchCV</a:t>
            </a:r>
            <a:r>
              <a:rPr lang="en-US" sz="1800" b="0" i="0" u="none" strike="noStrike" baseline="0" dirty="0">
                <a:solidFill>
                  <a:srgbClr val="000000"/>
                </a:solidFill>
                <a:latin typeface="Avenir Next LT Pro" panose="020B0504020202020204" pitchFamily="34" charset="0"/>
              </a:rPr>
              <a:t> object with cv=10 for parameter optimization</a:t>
            </a:r>
          </a:p>
          <a:p>
            <a:r>
              <a:rPr lang="en-IN" sz="1800" b="1" i="0" u="none" strike="noStrike" baseline="0" dirty="0">
                <a:solidFill>
                  <a:srgbClr val="000000"/>
                </a:solidFill>
                <a:latin typeface="Avenir Next LT Pro" panose="020B0504020202020204" pitchFamily="34" charset="0"/>
              </a:rPr>
              <a:t>Apply </a:t>
            </a:r>
            <a:r>
              <a:rPr lang="en-IN" sz="1800" b="0" i="0" u="none" strike="noStrike" baseline="0" dirty="0" err="1">
                <a:solidFill>
                  <a:srgbClr val="000000"/>
                </a:solidFill>
                <a:latin typeface="Avenir Next LT Pro" panose="020B0504020202020204" pitchFamily="34" charset="0"/>
              </a:rPr>
              <a:t>GridSearchCV</a:t>
            </a:r>
            <a:r>
              <a:rPr lang="en-IN" sz="1800" b="0" i="0" u="none" strike="noStrike" baseline="0" dirty="0">
                <a:solidFill>
                  <a:srgbClr val="000000"/>
                </a:solidFill>
                <a:latin typeface="Avenir Next LT Pro" panose="020B0504020202020204" pitchFamily="34" charset="0"/>
              </a:rPr>
              <a:t> on different algorithms: logistic regression (</a:t>
            </a:r>
            <a:r>
              <a:rPr lang="en-IN" sz="1800" b="0" i="0" u="none" strike="noStrike" baseline="0" dirty="0" err="1">
                <a:solidFill>
                  <a:srgbClr val="000000"/>
                </a:solidFill>
                <a:latin typeface="Avenir Next LT Pro" panose="020B0504020202020204" pitchFamily="34" charset="0"/>
              </a:rPr>
              <a:t>LogisticRegression</a:t>
            </a:r>
            <a:r>
              <a:rPr lang="en-IN" sz="1800" b="0" i="0" u="none" strike="noStrike" baseline="0" dirty="0">
                <a:solidFill>
                  <a:srgbClr val="000000"/>
                </a:solidFill>
                <a:latin typeface="Avenir Next LT Pro" panose="020B0504020202020204" pitchFamily="34" charset="0"/>
              </a:rPr>
              <a:t>()), support vector machine (SVC()), decision tree (</a:t>
            </a:r>
            <a:r>
              <a:rPr lang="en-IN" sz="1800" b="0" i="0" u="none" strike="noStrike" baseline="0" dirty="0" err="1">
                <a:solidFill>
                  <a:srgbClr val="000000"/>
                </a:solidFill>
                <a:latin typeface="Avenir Next LT Pro" panose="020B0504020202020204" pitchFamily="34" charset="0"/>
              </a:rPr>
              <a:t>DecisionTreeClassifier</a:t>
            </a:r>
            <a:r>
              <a:rPr lang="en-IN" sz="1800" b="0" i="0" u="none" strike="noStrike" baseline="0" dirty="0">
                <a:solidFill>
                  <a:srgbClr val="000000"/>
                </a:solidFill>
                <a:latin typeface="Avenir Next LT Pro" panose="020B0504020202020204" pitchFamily="34" charset="0"/>
              </a:rPr>
              <a:t>()), K-Nearest </a:t>
            </a:r>
            <a:r>
              <a:rPr lang="en-IN" sz="1800" b="0" i="0" u="none" strike="noStrike" baseline="0" dirty="0" err="1">
                <a:solidFill>
                  <a:srgbClr val="000000"/>
                </a:solidFill>
                <a:latin typeface="Avenir Next LT Pro" panose="020B0504020202020204" pitchFamily="34" charset="0"/>
              </a:rPr>
              <a:t>Neighbor</a:t>
            </a:r>
            <a:r>
              <a:rPr lang="en-IN" sz="1800" b="0" i="0" u="none" strike="noStrike" baseline="0" dirty="0">
                <a:solidFill>
                  <a:srgbClr val="000000"/>
                </a:solidFill>
                <a:latin typeface="Avenir Next LT Pro" panose="020B0504020202020204" pitchFamily="34" charset="0"/>
              </a:rPr>
              <a:t> (</a:t>
            </a:r>
            <a:r>
              <a:rPr lang="en-IN" sz="1800" b="0" i="0" u="none" strike="noStrike" baseline="0" dirty="0" err="1">
                <a:solidFill>
                  <a:srgbClr val="000000"/>
                </a:solidFill>
                <a:latin typeface="Avenir Next LT Pro" panose="020B0504020202020204" pitchFamily="34" charset="0"/>
              </a:rPr>
              <a:t>KNeighborsClassifier</a:t>
            </a:r>
            <a:r>
              <a:rPr lang="en-IN" sz="1800" b="0" i="0" u="none" strike="noStrike" baseline="0" dirty="0">
                <a:solidFill>
                  <a:srgbClr val="000000"/>
                </a:solidFill>
                <a:latin typeface="Avenir Next LT Pro" panose="020B0504020202020204" pitchFamily="34" charset="0"/>
              </a:rPr>
              <a:t>())</a:t>
            </a:r>
          </a:p>
          <a:p>
            <a:r>
              <a:rPr lang="en-US" sz="1800" b="1" i="0" u="none" strike="noStrike" baseline="0" dirty="0">
                <a:solidFill>
                  <a:srgbClr val="000000"/>
                </a:solidFill>
                <a:latin typeface="Avenir Next LT Pro" panose="020B0504020202020204" pitchFamily="34" charset="0"/>
              </a:rPr>
              <a:t>Calculate </a:t>
            </a:r>
            <a:r>
              <a:rPr lang="en-US" sz="1800" b="0" i="0" u="none" strike="noStrike" baseline="0" dirty="0">
                <a:solidFill>
                  <a:srgbClr val="000000"/>
                </a:solidFill>
                <a:latin typeface="Avenir Next LT Pro" panose="020B0504020202020204" pitchFamily="34" charset="0"/>
              </a:rPr>
              <a:t>accuracy on the test data using .score() for all models</a:t>
            </a:r>
          </a:p>
          <a:p>
            <a:r>
              <a:rPr lang="en-US" sz="1800" b="1" i="0" u="none" strike="noStrike" baseline="0" dirty="0">
                <a:solidFill>
                  <a:srgbClr val="000000"/>
                </a:solidFill>
                <a:latin typeface="Avenir Next LT Pro" panose="020B0504020202020204" pitchFamily="34" charset="0"/>
              </a:rPr>
              <a:t>Assess </a:t>
            </a:r>
            <a:r>
              <a:rPr lang="en-US" sz="1800" b="0" i="0" u="none" strike="noStrike" baseline="0" dirty="0">
                <a:solidFill>
                  <a:srgbClr val="000000"/>
                </a:solidFill>
                <a:latin typeface="Avenir Next LT Pro" panose="020B0504020202020204" pitchFamily="34" charset="0"/>
              </a:rPr>
              <a:t>the confusion matrix for all models</a:t>
            </a:r>
          </a:p>
          <a:p>
            <a:r>
              <a:rPr lang="en-US" sz="1800" b="1" i="0" u="none" strike="noStrike" baseline="0" dirty="0">
                <a:solidFill>
                  <a:srgbClr val="000000"/>
                </a:solidFill>
                <a:latin typeface="Avenir Next LT Pro" panose="020B0504020202020204" pitchFamily="34" charset="0"/>
              </a:rPr>
              <a:t>Identify </a:t>
            </a:r>
            <a:r>
              <a:rPr lang="en-US" sz="1800" b="0" i="0" u="none" strike="noStrike" baseline="0" dirty="0">
                <a:solidFill>
                  <a:srgbClr val="000000"/>
                </a:solidFill>
                <a:latin typeface="Avenir Next LT Pro" panose="020B0504020202020204" pitchFamily="34" charset="0"/>
              </a:rPr>
              <a:t>the best model using </a:t>
            </a:r>
            <a:r>
              <a:rPr lang="en-US" sz="1800" b="0" i="0" u="none" strike="noStrike" baseline="0" dirty="0" err="1">
                <a:solidFill>
                  <a:srgbClr val="000000"/>
                </a:solidFill>
                <a:latin typeface="Avenir Next LT Pro" panose="020B0504020202020204" pitchFamily="34" charset="0"/>
              </a:rPr>
              <a:t>Jaccard_Score</a:t>
            </a:r>
            <a:r>
              <a:rPr lang="en-US" sz="1800" b="0" i="0" u="none" strike="noStrike" baseline="0" dirty="0">
                <a:solidFill>
                  <a:srgbClr val="000000"/>
                </a:solidFill>
                <a:latin typeface="Avenir Next LT Pro" panose="020B0504020202020204" pitchFamily="34" charset="0"/>
              </a:rPr>
              <a:t>, F1_Score and Accuracy</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3285" y="4748503"/>
            <a:ext cx="11092544" cy="2011526"/>
          </a:xfrm>
          <a:prstGeom prst="rect">
            <a:avLst/>
          </a:prstGeom>
        </p:spPr>
        <p:txBody>
          <a:bodyPr>
            <a:normAutofit fontScale="92500" lnSpcReduction="20000"/>
          </a:bodyPr>
          <a:lstStyle/>
          <a:p>
            <a:pPr marL="0" indent="0">
              <a:buNone/>
            </a:pPr>
            <a:r>
              <a:rPr lang="en-IN" sz="1800" b="1" i="0" u="none" strike="noStrike" baseline="0" dirty="0">
                <a:solidFill>
                  <a:srgbClr val="000000"/>
                </a:solidFill>
                <a:latin typeface="Avenir Next LT Pro" panose="020B0504020202020204" pitchFamily="34" charset="0"/>
              </a:rPr>
              <a:t>    Exploratory Data Analysis</a:t>
            </a:r>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Earlier flights </a:t>
            </a:r>
            <a:r>
              <a:rPr lang="en-US" sz="1800" b="0" i="0" u="none" strike="noStrike" baseline="0" dirty="0">
                <a:solidFill>
                  <a:srgbClr val="000000"/>
                </a:solidFill>
                <a:latin typeface="Avenir Next LT Pro" panose="020B0504020202020204" pitchFamily="34" charset="0"/>
              </a:rPr>
              <a:t>had a </a:t>
            </a:r>
            <a:r>
              <a:rPr lang="en-US" sz="1800" b="1" i="0" u="none" strike="noStrike" baseline="0" dirty="0">
                <a:solidFill>
                  <a:srgbClr val="000000"/>
                </a:solidFill>
                <a:latin typeface="Avenir Next LT Pro" panose="020B0504020202020204" pitchFamily="34" charset="0"/>
              </a:rPr>
              <a:t>lower success rate </a:t>
            </a:r>
            <a:r>
              <a:rPr lang="en-US" sz="1800" b="0" i="0" u="none" strike="noStrike" baseline="0" dirty="0">
                <a:solidFill>
                  <a:srgbClr val="000000"/>
                </a:solidFill>
                <a:latin typeface="Avenir Next LT Pro" panose="020B0504020202020204" pitchFamily="34" charset="0"/>
              </a:rPr>
              <a:t>(</a:t>
            </a:r>
            <a:r>
              <a:rPr lang="en-US" sz="1800" b="1" i="0" u="none" strike="noStrike" baseline="0" dirty="0">
                <a:solidFill>
                  <a:srgbClr val="4471C4"/>
                </a:solidFill>
                <a:latin typeface="Avenir Next LT Pro" panose="020B0504020202020204" pitchFamily="34" charset="0"/>
              </a:rPr>
              <a:t>blue = fail</a:t>
            </a:r>
            <a:r>
              <a:rPr lang="en-US" sz="1800" b="0" i="0" u="none" strike="noStrike" baseline="0" dirty="0">
                <a:solidFill>
                  <a:srgbClr val="000000"/>
                </a:solidFill>
                <a:latin typeface="Avenir Next LT Pro" panose="020B0504020202020204" pitchFamily="34" charset="0"/>
              </a:rPr>
              <a:t>)</a:t>
            </a:r>
          </a:p>
          <a:p>
            <a:r>
              <a:rPr lang="en-US" sz="1800" b="1" i="0" u="none" strike="noStrike" baseline="0" dirty="0">
                <a:solidFill>
                  <a:srgbClr val="000000"/>
                </a:solidFill>
                <a:latin typeface="Avenir Next LT Pro" panose="020B0504020202020204" pitchFamily="34" charset="0"/>
              </a:rPr>
              <a:t>Later flights </a:t>
            </a:r>
            <a:r>
              <a:rPr lang="en-US" sz="1800" b="0" i="0" u="none" strike="noStrike" baseline="0" dirty="0">
                <a:solidFill>
                  <a:srgbClr val="000000"/>
                </a:solidFill>
                <a:latin typeface="Avenir Next LT Pro" panose="020B0504020202020204" pitchFamily="34" charset="0"/>
              </a:rPr>
              <a:t>had a </a:t>
            </a:r>
            <a:r>
              <a:rPr lang="en-US" sz="1800" b="1" i="0" u="none" strike="noStrike" baseline="0" dirty="0">
                <a:solidFill>
                  <a:srgbClr val="000000"/>
                </a:solidFill>
                <a:latin typeface="Avenir Next LT Pro" panose="020B0504020202020204" pitchFamily="34" charset="0"/>
              </a:rPr>
              <a:t>higher success rate </a:t>
            </a:r>
            <a:r>
              <a:rPr lang="en-US" sz="1800" b="0" i="0" u="none" strike="noStrike" baseline="0" dirty="0">
                <a:solidFill>
                  <a:srgbClr val="000000"/>
                </a:solidFill>
                <a:latin typeface="Avenir Next LT Pro" panose="020B0504020202020204" pitchFamily="34" charset="0"/>
              </a:rPr>
              <a:t>(</a:t>
            </a:r>
            <a:r>
              <a:rPr lang="en-US" sz="1800" b="1" i="0" u="none" strike="noStrike" baseline="0" dirty="0">
                <a:solidFill>
                  <a:srgbClr val="EC7C30"/>
                </a:solidFill>
                <a:latin typeface="Avenir Next LT Pro" panose="020B0504020202020204" pitchFamily="34" charset="0"/>
              </a:rPr>
              <a:t>orange = success</a:t>
            </a:r>
            <a:r>
              <a:rPr lang="en-US" sz="1800" b="0" i="0" u="none" strike="noStrike" baseline="0" dirty="0">
                <a:solidFill>
                  <a:srgbClr val="000000"/>
                </a:solidFill>
                <a:latin typeface="Avenir Next LT Pro" panose="020B0504020202020204" pitchFamily="34" charset="0"/>
              </a:rPr>
              <a:t>)</a:t>
            </a:r>
          </a:p>
          <a:p>
            <a:r>
              <a:rPr lang="en-US" sz="1800" b="0" i="0" u="none" strike="noStrike" baseline="0" dirty="0">
                <a:solidFill>
                  <a:srgbClr val="000000"/>
                </a:solidFill>
                <a:latin typeface="Avenir Next LT Pro" panose="020B0504020202020204" pitchFamily="34" charset="0"/>
              </a:rPr>
              <a:t>Around half of launches were from the CCAFS SLC 40 launch site</a:t>
            </a:r>
          </a:p>
          <a:p>
            <a:r>
              <a:rPr lang="en-US" sz="1800" b="0" i="0" u="none" strike="noStrike" baseline="0" dirty="0">
                <a:solidFill>
                  <a:srgbClr val="000000"/>
                </a:solidFill>
                <a:latin typeface="Avenir Next LT Pro" panose="020B0504020202020204" pitchFamily="34" charset="0"/>
              </a:rPr>
              <a:t>VAFB SLC 4E and KSC LC 39A have higher success rates</a:t>
            </a:r>
          </a:p>
          <a:p>
            <a:r>
              <a:rPr lang="en-US" sz="1800" b="0" i="0" u="none" strike="noStrike" baseline="0" dirty="0">
                <a:solidFill>
                  <a:srgbClr val="000000"/>
                </a:solidFill>
                <a:latin typeface="Avenir Next LT Pro" panose="020B0504020202020204" pitchFamily="34" charset="0"/>
              </a:rPr>
              <a:t>We can infer that new launches have a higher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95300"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BCD5C0B8-6B4F-8848-A6E4-73626D83983D}"/>
              </a:ext>
            </a:extLst>
          </p:cNvPr>
          <p:cNvPicPr>
            <a:picLocks noChangeAspect="1"/>
          </p:cNvPicPr>
          <p:nvPr/>
        </p:nvPicPr>
        <p:blipFill>
          <a:blip r:embed="rId3"/>
          <a:stretch>
            <a:fillRect/>
          </a:stretch>
        </p:blipFill>
        <p:spPr>
          <a:xfrm>
            <a:off x="163285" y="813174"/>
            <a:ext cx="11386457" cy="374468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099"/>
            <a:ext cx="4889522" cy="4377211"/>
          </a:xfrm>
          <a:prstGeom prst="rect">
            <a:avLst/>
          </a:prstGeom>
        </p:spPr>
        <p:txBody>
          <a:bodyPr>
            <a:normAutofit/>
          </a:bodyPr>
          <a:lstStyle/>
          <a:p>
            <a:pPr marL="0" indent="0">
              <a:buNone/>
            </a:pPr>
            <a:r>
              <a:rPr lang="en-IN" sz="1800" b="1" i="0" u="none" strike="noStrike" baseline="0" dirty="0">
                <a:solidFill>
                  <a:srgbClr val="000000"/>
                </a:solidFill>
                <a:latin typeface="Avenir Next LT Pro" panose="020B0504020202020204" pitchFamily="34" charset="0"/>
              </a:rPr>
              <a:t>Exploratory Data Analysis</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Typically, the </a:t>
            </a:r>
            <a:r>
              <a:rPr lang="en-US" sz="1800" b="1" i="0" u="none" strike="noStrike" baseline="0" dirty="0">
                <a:solidFill>
                  <a:srgbClr val="000000"/>
                </a:solidFill>
                <a:latin typeface="Avenir Next LT Pro" panose="020B0504020202020204" pitchFamily="34" charset="0"/>
              </a:rPr>
              <a:t>higher </a:t>
            </a:r>
            <a:r>
              <a:rPr lang="en-US" sz="1800" b="0" i="0" u="none" strike="noStrike" baseline="0" dirty="0">
                <a:solidFill>
                  <a:srgbClr val="000000"/>
                </a:solidFill>
                <a:latin typeface="Avenir Next LT Pro" panose="020B0504020202020204" pitchFamily="34" charset="0"/>
              </a:rPr>
              <a:t>the </a:t>
            </a:r>
            <a:r>
              <a:rPr lang="en-US" sz="1800" b="1" i="0" u="none" strike="noStrike" baseline="0" dirty="0">
                <a:solidFill>
                  <a:srgbClr val="000000"/>
                </a:solidFill>
                <a:latin typeface="Avenir Next LT Pro" panose="020B0504020202020204" pitchFamily="34" charset="0"/>
              </a:rPr>
              <a:t>payload mass </a:t>
            </a:r>
            <a:r>
              <a:rPr lang="en-US" sz="1800" b="0" i="0" u="none" strike="noStrike" baseline="0" dirty="0">
                <a:solidFill>
                  <a:srgbClr val="000000"/>
                </a:solidFill>
                <a:latin typeface="Avenir Next LT Pro" panose="020B0504020202020204" pitchFamily="34" charset="0"/>
              </a:rPr>
              <a:t>(kg), the </a:t>
            </a:r>
            <a:r>
              <a:rPr lang="en-US" sz="1800" b="1" i="0" u="none" strike="noStrike" baseline="0" dirty="0">
                <a:solidFill>
                  <a:srgbClr val="000000"/>
                </a:solidFill>
                <a:latin typeface="Avenir Next LT Pro" panose="020B0504020202020204" pitchFamily="34" charset="0"/>
              </a:rPr>
              <a:t>higher </a:t>
            </a:r>
            <a:r>
              <a:rPr lang="en-US" sz="1800" b="0" i="0" u="none" strike="noStrike" baseline="0" dirty="0">
                <a:solidFill>
                  <a:srgbClr val="000000"/>
                </a:solidFill>
                <a:latin typeface="Avenir Next LT Pro" panose="020B0504020202020204" pitchFamily="34" charset="0"/>
              </a:rPr>
              <a:t>the </a:t>
            </a:r>
            <a:r>
              <a:rPr lang="en-US" sz="1800" b="1" i="0" u="none" strike="noStrike" baseline="0" dirty="0">
                <a:solidFill>
                  <a:srgbClr val="000000"/>
                </a:solidFill>
                <a:latin typeface="Avenir Next LT Pro" panose="020B0504020202020204" pitchFamily="34" charset="0"/>
              </a:rPr>
              <a:t>success rate </a:t>
            </a:r>
            <a:endParaRPr lang="en-US"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Most launches with a payload greater than 7,000 kg were successful</a:t>
            </a:r>
          </a:p>
          <a:p>
            <a:r>
              <a:rPr lang="en-US" sz="1800" b="0" i="0" u="none" strike="noStrike" baseline="0" dirty="0">
                <a:solidFill>
                  <a:srgbClr val="000000"/>
                </a:solidFill>
                <a:latin typeface="Avenir Next LT Pro" panose="020B0504020202020204" pitchFamily="34" charset="0"/>
              </a:rPr>
              <a:t>KSC LC 39A has a 100% success rate for launches less than 5,500 kg</a:t>
            </a:r>
          </a:p>
          <a:p>
            <a:r>
              <a:rPr lang="en-US" sz="1800" b="0" i="0" u="none" strike="noStrike" baseline="0" dirty="0">
                <a:solidFill>
                  <a:srgbClr val="000000"/>
                </a:solidFill>
                <a:latin typeface="Avenir Next LT Pro" panose="020B0504020202020204" pitchFamily="34" charset="0"/>
              </a:rPr>
              <a:t>VAFB SKC 4E has not launched anything greater than ~10,000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410690"/>
            <a:ext cx="10515600" cy="56562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Payload vs. Launch Site</a:t>
            </a:r>
          </a:p>
        </p:txBody>
      </p:sp>
      <p:pic>
        <p:nvPicPr>
          <p:cNvPr id="6" name="Picture 5">
            <a:extLst>
              <a:ext uri="{FF2B5EF4-FFF2-40B4-BE49-F238E27FC236}">
                <a16:creationId xmlns:a16="http://schemas.microsoft.com/office/drawing/2014/main" id="{014D355F-5F55-21A4-CFDF-5ABF37BF955A}"/>
              </a:ext>
            </a:extLst>
          </p:cNvPr>
          <p:cNvPicPr>
            <a:picLocks noChangeAspect="1"/>
          </p:cNvPicPr>
          <p:nvPr/>
        </p:nvPicPr>
        <p:blipFill>
          <a:blip r:embed="rId3"/>
          <a:stretch>
            <a:fillRect/>
          </a:stretch>
        </p:blipFill>
        <p:spPr>
          <a:xfrm>
            <a:off x="4704463" y="1194025"/>
            <a:ext cx="7402284" cy="437721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085" y="1752600"/>
            <a:ext cx="5008804" cy="4141788"/>
          </a:xfrm>
          <a:prstGeom prst="rect">
            <a:avLst/>
          </a:prstGeom>
        </p:spPr>
        <p:txBody>
          <a:bodyPr>
            <a:normAutofit/>
          </a:bodyPr>
          <a:lstStyle/>
          <a:p>
            <a:pPr marL="0" indent="0">
              <a:buNone/>
            </a:pPr>
            <a:r>
              <a:rPr lang="en-IN" sz="1800" b="1" i="0" u="none" strike="noStrike" baseline="0" dirty="0">
                <a:solidFill>
                  <a:srgbClr val="000000"/>
                </a:solidFill>
                <a:latin typeface="Avenir Next LT Pro" panose="020B0504020202020204" pitchFamily="34" charset="0"/>
              </a:rPr>
              <a:t>Exploratory Data Analysis</a:t>
            </a:r>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6FAC46"/>
                </a:solidFill>
                <a:latin typeface="Avenir Next LT Pro" panose="020B0504020202020204" pitchFamily="34" charset="0"/>
              </a:rPr>
              <a:t>100% Success Rate</a:t>
            </a:r>
            <a:r>
              <a:rPr lang="en-US" sz="1800" b="0" i="0" u="none" strike="noStrike" baseline="0" dirty="0">
                <a:solidFill>
                  <a:srgbClr val="000000"/>
                </a:solidFill>
                <a:latin typeface="Avenir Next LT Pro" panose="020B0504020202020204" pitchFamily="34" charset="0"/>
              </a:rPr>
              <a:t>: ES-L1, GEO, HEO and SSO</a:t>
            </a:r>
          </a:p>
          <a:p>
            <a:r>
              <a:rPr lang="en-IN" sz="1800" b="1" i="0" u="none" strike="noStrike" baseline="0" dirty="0">
                <a:solidFill>
                  <a:srgbClr val="EC7C30"/>
                </a:solidFill>
                <a:latin typeface="Avenir Next LT Pro" panose="020B0504020202020204" pitchFamily="34" charset="0"/>
              </a:rPr>
              <a:t>50%-80% Success Rate</a:t>
            </a:r>
            <a:r>
              <a:rPr lang="en-IN" sz="1800" b="0" i="0" u="none" strike="noStrike" baseline="0" dirty="0">
                <a:solidFill>
                  <a:srgbClr val="000000"/>
                </a:solidFill>
                <a:latin typeface="Avenir Next LT Pro" panose="020B0504020202020204" pitchFamily="34" charset="0"/>
              </a:rPr>
              <a:t>: GTO, ISS, LEO, MEO, PO</a:t>
            </a:r>
          </a:p>
          <a:p>
            <a:r>
              <a:rPr lang="en-IN" sz="1800" b="1" i="0" u="none" strike="noStrike" baseline="0" dirty="0">
                <a:solidFill>
                  <a:srgbClr val="FF0000"/>
                </a:solidFill>
                <a:latin typeface="Avenir Next LT Pro" panose="020B0504020202020204" pitchFamily="34" charset="0"/>
              </a:rPr>
              <a:t>0% Success Rate</a:t>
            </a:r>
            <a:r>
              <a:rPr lang="en-IN" sz="1800" b="0" i="0" u="none" strike="noStrike" baseline="0" dirty="0">
                <a:solidFill>
                  <a:srgbClr val="000000"/>
                </a:solidFill>
                <a:latin typeface="Avenir Next LT Pro" panose="020B0504020202020204" pitchFamily="34" charset="0"/>
              </a:rPr>
              <a:t>: SO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 Rate vs. Orbit Type</a:t>
            </a:r>
            <a:endParaRPr lang="en-US" dirty="0">
              <a:solidFill>
                <a:schemeClr val="tx1"/>
              </a:solidFill>
            </a:endParaRPr>
          </a:p>
        </p:txBody>
      </p:sp>
      <p:pic>
        <p:nvPicPr>
          <p:cNvPr id="6" name="Picture 5">
            <a:extLst>
              <a:ext uri="{FF2B5EF4-FFF2-40B4-BE49-F238E27FC236}">
                <a16:creationId xmlns:a16="http://schemas.microsoft.com/office/drawing/2014/main" id="{654BAB4E-CB50-40D6-C869-C16D8670F7EC}"/>
              </a:ext>
            </a:extLst>
          </p:cNvPr>
          <p:cNvPicPr>
            <a:picLocks noChangeAspect="1"/>
          </p:cNvPicPr>
          <p:nvPr/>
        </p:nvPicPr>
        <p:blipFill>
          <a:blip r:embed="rId3"/>
          <a:stretch>
            <a:fillRect/>
          </a:stretch>
        </p:blipFill>
        <p:spPr>
          <a:xfrm>
            <a:off x="5095888" y="1129279"/>
            <a:ext cx="6684749" cy="45994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085" y="4779149"/>
            <a:ext cx="9884229" cy="3795531"/>
          </a:xfrm>
          <a:prstGeom prst="rect">
            <a:avLst/>
          </a:prstGeom>
        </p:spPr>
        <p:txBody>
          <a:bodyPr>
            <a:normAutofit/>
          </a:bodyPr>
          <a:lstStyle/>
          <a:p>
            <a:pPr marL="0" indent="0">
              <a:buNone/>
            </a:pPr>
            <a:r>
              <a:rPr lang="en-IN" sz="1800" b="1" i="0" u="none" strike="noStrike" baseline="0" dirty="0">
                <a:solidFill>
                  <a:srgbClr val="000000"/>
                </a:solidFill>
                <a:latin typeface="Avenir Next LT Pro" panose="020B0504020202020204" pitchFamily="34" charset="0"/>
              </a:rPr>
              <a:t>Exploratory Data Analysis</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The success rate typically increases with the number of flights for each orbit</a:t>
            </a:r>
          </a:p>
          <a:p>
            <a:r>
              <a:rPr lang="en-US" sz="1800" b="0" i="0" u="none" strike="noStrike" baseline="0" dirty="0">
                <a:solidFill>
                  <a:srgbClr val="000000"/>
                </a:solidFill>
                <a:latin typeface="Avenir Next LT Pro" panose="020B0504020202020204" pitchFamily="34" charset="0"/>
              </a:rPr>
              <a:t>This relationship is highly apparent for the LEO orbit</a:t>
            </a:r>
          </a:p>
          <a:p>
            <a:r>
              <a:rPr lang="en-US" sz="1800" b="0" i="0" u="none" strike="noStrike" baseline="0" dirty="0">
                <a:solidFill>
                  <a:srgbClr val="000000"/>
                </a:solidFill>
                <a:latin typeface="Avenir Next LT Pro" panose="020B0504020202020204" pitchFamily="34" charset="0"/>
              </a:rPr>
              <a:t>The GTO orbit, however, does not follow this trend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61154" y="202085"/>
            <a:ext cx="10515600" cy="653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Flight Number vs. Orbit Type</a:t>
            </a:r>
            <a:endParaRPr lang="en-US" dirty="0">
              <a:solidFill>
                <a:schemeClr val="tx1"/>
              </a:solidFill>
            </a:endParaRPr>
          </a:p>
        </p:txBody>
      </p:sp>
      <p:pic>
        <p:nvPicPr>
          <p:cNvPr id="6" name="Picture 5">
            <a:extLst>
              <a:ext uri="{FF2B5EF4-FFF2-40B4-BE49-F238E27FC236}">
                <a16:creationId xmlns:a16="http://schemas.microsoft.com/office/drawing/2014/main" id="{18C86688-2C92-975C-78AF-0CEC5AB8AED5}"/>
              </a:ext>
            </a:extLst>
          </p:cNvPr>
          <p:cNvPicPr>
            <a:picLocks noChangeAspect="1"/>
          </p:cNvPicPr>
          <p:nvPr/>
        </p:nvPicPr>
        <p:blipFill>
          <a:blip r:embed="rId3"/>
          <a:stretch>
            <a:fillRect/>
          </a:stretch>
        </p:blipFill>
        <p:spPr>
          <a:xfrm>
            <a:off x="661153" y="809126"/>
            <a:ext cx="9516989" cy="37955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4425540"/>
          </a:xfrm>
          <a:prstGeom prst="rect">
            <a:avLst/>
          </a:prstGeom>
        </p:spPr>
        <p:txBody>
          <a:bodyPr>
            <a:normAutofit/>
          </a:bodyPr>
          <a:lstStyle/>
          <a:p>
            <a:pPr marL="0" indent="0">
              <a:buNone/>
            </a:pPr>
            <a:r>
              <a:rPr lang="en-IN" sz="1800" b="1" i="0" u="none" strike="noStrike" baseline="0" dirty="0">
                <a:solidFill>
                  <a:srgbClr val="000000"/>
                </a:solidFill>
                <a:latin typeface="Avenir Next LT Pro" panose="020B0504020202020204" pitchFamily="34" charset="0"/>
              </a:rPr>
              <a:t>Exploratory Data Analysis</a:t>
            </a:r>
            <a:br>
              <a:rPr lang="en-IN" sz="1800" b="1" i="0" u="none" strike="noStrike" baseline="0" dirty="0">
                <a:solidFill>
                  <a:srgbClr val="000000"/>
                </a:solidFill>
                <a:latin typeface="Avenir Next LT Pro" panose="020B0504020202020204" pitchFamily="34" charset="0"/>
              </a:rPr>
            </a:br>
            <a:br>
              <a:rPr lang="en-IN" sz="1800" b="1" i="0" u="none" strike="noStrike" baseline="0" dirty="0">
                <a:solidFill>
                  <a:srgbClr val="000000"/>
                </a:solidFill>
                <a:latin typeface="Avenir Next LT Pro" panose="020B0504020202020204" pitchFamily="34" charset="0"/>
              </a:rPr>
            </a:b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Heavy payloads are better</a:t>
            </a:r>
          </a:p>
          <a:p>
            <a:pPr marL="0" indent="0">
              <a:buNone/>
            </a:pPr>
            <a:r>
              <a:rPr lang="en-US" sz="1800" b="0" i="0" u="none" strike="noStrike" baseline="0" dirty="0">
                <a:solidFill>
                  <a:srgbClr val="000000"/>
                </a:solidFill>
                <a:latin typeface="Avenir Next LT Pro" panose="020B0504020202020204" pitchFamily="34" charset="0"/>
              </a:rPr>
              <a:t> with LEO, ISS, and PO orbits</a:t>
            </a:r>
            <a:br>
              <a:rPr lang="en-US" sz="1800" b="0" i="0" u="none" strike="noStrike" baseline="0" dirty="0">
                <a:solidFill>
                  <a:srgbClr val="000000"/>
                </a:solidFill>
                <a:latin typeface="Avenir Next LT Pro" panose="020B0504020202020204" pitchFamily="34" charset="0"/>
              </a:rPr>
            </a:br>
            <a:br>
              <a:rPr lang="en-US" sz="1800" b="0" i="0" u="none" strike="noStrike" baseline="0" dirty="0">
                <a:solidFill>
                  <a:srgbClr val="000000"/>
                </a:solidFill>
                <a:latin typeface="Avenir Next LT Pro" panose="020B0504020202020204" pitchFamily="34" charset="0"/>
              </a:rPr>
            </a:br>
            <a:endParaRPr lang="en-US"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The GTO orbit has mixed</a:t>
            </a:r>
          </a:p>
          <a:p>
            <a:pPr marL="0" indent="0">
              <a:buNone/>
            </a:pPr>
            <a:r>
              <a:rPr lang="en-US" sz="1800" b="0" i="0" u="none" strike="noStrike" baseline="0" dirty="0">
                <a:solidFill>
                  <a:srgbClr val="000000"/>
                </a:solidFill>
                <a:latin typeface="Avenir Next LT Pro" panose="020B0504020202020204" pitchFamily="34" charset="0"/>
              </a:rPr>
              <a:t> success with heavier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219292"/>
            <a:ext cx="10515600" cy="914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Payload vs. Orbit Type</a:t>
            </a:r>
            <a:endParaRPr lang="en-US" dirty="0">
              <a:solidFill>
                <a:schemeClr val="tx1"/>
              </a:solidFill>
            </a:endParaRPr>
          </a:p>
        </p:txBody>
      </p:sp>
      <p:pic>
        <p:nvPicPr>
          <p:cNvPr id="6" name="Picture 5">
            <a:extLst>
              <a:ext uri="{FF2B5EF4-FFF2-40B4-BE49-F238E27FC236}">
                <a16:creationId xmlns:a16="http://schemas.microsoft.com/office/drawing/2014/main" id="{C4EB7777-BC47-30F8-B7AF-31C05C5CCE49}"/>
              </a:ext>
            </a:extLst>
          </p:cNvPr>
          <p:cNvPicPr>
            <a:picLocks noChangeAspect="1"/>
          </p:cNvPicPr>
          <p:nvPr/>
        </p:nvPicPr>
        <p:blipFill>
          <a:blip r:embed="rId3"/>
          <a:stretch>
            <a:fillRect/>
          </a:stretch>
        </p:blipFill>
        <p:spPr>
          <a:xfrm>
            <a:off x="3439885" y="1216230"/>
            <a:ext cx="8752115" cy="44255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353129"/>
            <a:ext cx="5464629" cy="2393044"/>
          </a:xfrm>
          <a:prstGeom prst="rect">
            <a:avLst/>
          </a:prstGeom>
        </p:spPr>
        <p:txBody>
          <a:bodyPr>
            <a:normAutofit/>
          </a:bodyPr>
          <a:lstStyle/>
          <a:p>
            <a:pPr marL="0" indent="0">
              <a:buNone/>
            </a:pPr>
            <a:r>
              <a:rPr lang="en-IN" sz="1800" b="1" i="0" u="none" strike="noStrike" baseline="0" dirty="0">
                <a:solidFill>
                  <a:srgbClr val="000000"/>
                </a:solidFill>
                <a:latin typeface="Avenir Next LT Pro" panose="020B0504020202020204" pitchFamily="34" charset="0"/>
              </a:rPr>
              <a:t>   Exploratory Data Analysis</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The success rate improved from 2013-2017 and 2018-2019</a:t>
            </a:r>
          </a:p>
          <a:p>
            <a:r>
              <a:rPr lang="en-US" sz="1800" b="0" i="0" u="none" strike="noStrike" baseline="0" dirty="0">
                <a:solidFill>
                  <a:srgbClr val="000000"/>
                </a:solidFill>
                <a:latin typeface="Avenir Next LT Pro" panose="020B0504020202020204" pitchFamily="34" charset="0"/>
              </a:rPr>
              <a:t>The success rate decreased from 2017-2018 and from 2019-2020</a:t>
            </a:r>
          </a:p>
          <a:p>
            <a:r>
              <a:rPr lang="en-US" sz="1800" b="0" i="0" u="none" strike="noStrike" baseline="0" dirty="0">
                <a:solidFill>
                  <a:srgbClr val="000000"/>
                </a:solidFill>
                <a:latin typeface="Avenir Next LT Pro" panose="020B0504020202020204" pitchFamily="34" charset="0"/>
              </a:rPr>
              <a:t>Overall, the success rate has improved since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Launch Success Yearly Trend</a:t>
            </a:r>
          </a:p>
        </p:txBody>
      </p:sp>
      <p:pic>
        <p:nvPicPr>
          <p:cNvPr id="8" name="Picture 7">
            <a:extLst>
              <a:ext uri="{FF2B5EF4-FFF2-40B4-BE49-F238E27FC236}">
                <a16:creationId xmlns:a16="http://schemas.microsoft.com/office/drawing/2014/main" id="{DA2FD308-1CB9-744B-A128-111121DDBEFE}"/>
              </a:ext>
            </a:extLst>
          </p:cNvPr>
          <p:cNvPicPr>
            <a:picLocks noChangeAspect="1"/>
          </p:cNvPicPr>
          <p:nvPr/>
        </p:nvPicPr>
        <p:blipFill>
          <a:blip r:embed="rId3"/>
          <a:stretch>
            <a:fillRect/>
          </a:stretch>
        </p:blipFill>
        <p:spPr>
          <a:xfrm>
            <a:off x="5286849" y="1232021"/>
            <a:ext cx="6607628" cy="496376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3914" y="1411968"/>
            <a:ext cx="2634343" cy="1864632"/>
          </a:xfrm>
          <a:prstGeom prst="rect">
            <a:avLst/>
          </a:prstGeom>
        </p:spPr>
        <p:txBody>
          <a:bodyPr>
            <a:normAutofit fontScale="92500" lnSpcReduction="10000"/>
          </a:bodyPr>
          <a:lstStyle/>
          <a:p>
            <a:r>
              <a:rPr lang="en-IN" sz="1800" b="1" i="0" u="none" strike="noStrike" baseline="0" dirty="0">
                <a:solidFill>
                  <a:srgbClr val="000000"/>
                </a:solidFill>
                <a:latin typeface="Avenir Next LT Pro" panose="020B0504020202020204" pitchFamily="34" charset="0"/>
              </a:rPr>
              <a:t>Launch Site Names</a:t>
            </a:r>
            <a:endParaRPr lang="en-IN" sz="1800" b="0" i="0" u="none" strike="noStrike" baseline="0" dirty="0">
              <a:solidFill>
                <a:srgbClr val="000000"/>
              </a:solidFill>
              <a:latin typeface="Avenir Next LT Pro" panose="020B0504020202020204" pitchFamily="34" charset="0"/>
            </a:endParaRPr>
          </a:p>
          <a:p>
            <a:r>
              <a:rPr lang="en-IN" sz="1800" b="0" i="0" u="none" strike="noStrike" baseline="0" dirty="0">
                <a:solidFill>
                  <a:srgbClr val="000000"/>
                </a:solidFill>
                <a:latin typeface="Avenir Next LT Pro" panose="020B0504020202020204" pitchFamily="34" charset="0"/>
              </a:rPr>
              <a:t>CCAFS LC-40</a:t>
            </a:r>
          </a:p>
          <a:p>
            <a:r>
              <a:rPr lang="en-IN" sz="1800" b="0" i="0" u="none" strike="noStrike" baseline="0" dirty="0">
                <a:solidFill>
                  <a:srgbClr val="000000"/>
                </a:solidFill>
                <a:latin typeface="Avenir Next LT Pro" panose="020B0504020202020204" pitchFamily="34" charset="0"/>
              </a:rPr>
              <a:t>CCAFS SLC-40</a:t>
            </a:r>
          </a:p>
          <a:p>
            <a:r>
              <a:rPr lang="en-IN" sz="1800" b="0" i="0" u="none" strike="noStrike" baseline="0" dirty="0">
                <a:solidFill>
                  <a:srgbClr val="000000"/>
                </a:solidFill>
                <a:latin typeface="Avenir Next LT Pro" panose="020B0504020202020204" pitchFamily="34" charset="0"/>
              </a:rPr>
              <a:t>KSC LC-39A</a:t>
            </a:r>
          </a:p>
          <a:p>
            <a:r>
              <a:rPr lang="en-IN" sz="1800" b="0" i="0" u="none" strike="noStrike" baseline="0" dirty="0">
                <a:solidFill>
                  <a:srgbClr val="000000"/>
                </a:solidFill>
                <a:latin typeface="Avenir Next LT Pro" panose="020B0504020202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All Launch Site Names</a:t>
            </a:r>
          </a:p>
        </p:txBody>
      </p:sp>
      <p:pic>
        <p:nvPicPr>
          <p:cNvPr id="8" name="Picture 7">
            <a:extLst>
              <a:ext uri="{FF2B5EF4-FFF2-40B4-BE49-F238E27FC236}">
                <a16:creationId xmlns:a16="http://schemas.microsoft.com/office/drawing/2014/main" id="{EC0DBAFA-B3B0-EB4B-1A25-8C23390069B4}"/>
              </a:ext>
            </a:extLst>
          </p:cNvPr>
          <p:cNvPicPr>
            <a:picLocks noChangeAspect="1"/>
          </p:cNvPicPr>
          <p:nvPr/>
        </p:nvPicPr>
        <p:blipFill>
          <a:blip r:embed="rId3"/>
          <a:stretch>
            <a:fillRect/>
          </a:stretch>
        </p:blipFill>
        <p:spPr>
          <a:xfrm>
            <a:off x="4408715" y="2344284"/>
            <a:ext cx="5388429" cy="256871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Launch Site Names Begin with 'CCA'</a:t>
            </a:r>
          </a:p>
        </p:txBody>
      </p:sp>
      <p:pic>
        <p:nvPicPr>
          <p:cNvPr id="6" name="Content Placeholder 5">
            <a:extLst>
              <a:ext uri="{FF2B5EF4-FFF2-40B4-BE49-F238E27FC236}">
                <a16:creationId xmlns:a16="http://schemas.microsoft.com/office/drawing/2014/main" id="{6A64EF9A-DDD5-233A-552E-3674095A1A49}"/>
              </a:ext>
            </a:extLst>
          </p:cNvPr>
          <p:cNvPicPr>
            <a:picLocks noGrp="1" noChangeAspect="1"/>
          </p:cNvPicPr>
          <p:nvPr>
            <p:ph idx="4294967295"/>
          </p:nvPr>
        </p:nvPicPr>
        <p:blipFill>
          <a:blip r:embed="rId3"/>
          <a:stretch>
            <a:fillRect/>
          </a:stretch>
        </p:blipFill>
        <p:spPr>
          <a:xfrm>
            <a:off x="770011" y="2569028"/>
            <a:ext cx="9971314" cy="3222172"/>
          </a:xfrm>
          <a:prstGeom prst="rect">
            <a:avLst/>
          </a:prstGeom>
        </p:spPr>
      </p:pic>
      <p:sp>
        <p:nvSpPr>
          <p:cNvPr id="7" name="TextBox 6">
            <a:extLst>
              <a:ext uri="{FF2B5EF4-FFF2-40B4-BE49-F238E27FC236}">
                <a16:creationId xmlns:a16="http://schemas.microsoft.com/office/drawing/2014/main" id="{C7A61592-A373-6092-48D6-16D9D753DF02}"/>
              </a:ext>
            </a:extLst>
          </p:cNvPr>
          <p:cNvSpPr txBox="1"/>
          <p:nvPr/>
        </p:nvSpPr>
        <p:spPr>
          <a:xfrm>
            <a:off x="770011" y="1478317"/>
            <a:ext cx="10790618" cy="461665"/>
          </a:xfrm>
          <a:prstGeom prst="rect">
            <a:avLst/>
          </a:prstGeom>
          <a:noFill/>
        </p:spPr>
        <p:txBody>
          <a:bodyPr wrap="square">
            <a:spAutoFit/>
          </a:bodyPr>
          <a:lstStyle/>
          <a:p>
            <a:r>
              <a:rPr lang="en-US" sz="2400" b="0" i="0" u="none" strike="noStrike" baseline="0" dirty="0">
                <a:latin typeface="AAAAA E+ Graphik"/>
              </a:rPr>
              <a:t>Displaying 5 records where launch sites begin with the string 'CCA'. </a:t>
            </a:r>
            <a:endParaRPr lang="en-IN" sz="2400"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0E4D4B45-F327-8B45-7557-C24B94FEB400}"/>
              </a:ext>
            </a:extLst>
          </p:cNvPr>
          <p:cNvPicPr>
            <a:picLocks noGrp="1" noChangeAspect="1"/>
          </p:cNvPicPr>
          <p:nvPr>
            <p:ph idx="4294967295"/>
          </p:nvPr>
        </p:nvPicPr>
        <p:blipFill>
          <a:blip r:embed="rId3"/>
          <a:stretch>
            <a:fillRect/>
          </a:stretch>
        </p:blipFill>
        <p:spPr>
          <a:xfrm>
            <a:off x="925285" y="2932744"/>
            <a:ext cx="9666515" cy="3291180"/>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Payload Mass</a:t>
            </a:r>
          </a:p>
        </p:txBody>
      </p:sp>
      <p:sp>
        <p:nvSpPr>
          <p:cNvPr id="8" name="TextBox 7">
            <a:extLst>
              <a:ext uri="{FF2B5EF4-FFF2-40B4-BE49-F238E27FC236}">
                <a16:creationId xmlns:a16="http://schemas.microsoft.com/office/drawing/2014/main" id="{8ED67409-DC65-7FEB-7BF4-429EF71B5FE9}"/>
              </a:ext>
            </a:extLst>
          </p:cNvPr>
          <p:cNvSpPr txBox="1"/>
          <p:nvPr/>
        </p:nvSpPr>
        <p:spPr>
          <a:xfrm>
            <a:off x="1036865" y="1508794"/>
            <a:ext cx="9195706" cy="954107"/>
          </a:xfrm>
          <a:prstGeom prst="rect">
            <a:avLst/>
          </a:prstGeom>
          <a:noFill/>
        </p:spPr>
        <p:txBody>
          <a:bodyPr wrap="square">
            <a:spAutoFit/>
          </a:bodyPr>
          <a:lstStyle/>
          <a:p>
            <a:r>
              <a:rPr lang="en-US" sz="2800" b="0" i="0" u="none" strike="noStrike" baseline="0" dirty="0">
                <a:latin typeface="AAAAA E+ Graphik"/>
              </a:rPr>
              <a:t>Displaying the total payload mass carried by boosters launched by NASA (CRS). </a:t>
            </a:r>
            <a:endParaRPr lang="en-IN" sz="2800"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35FE2D96-DE91-99D1-7B86-A0D00F535465}"/>
              </a:ext>
            </a:extLst>
          </p:cNvPr>
          <p:cNvPicPr>
            <a:picLocks noGrp="1" noChangeAspect="1"/>
          </p:cNvPicPr>
          <p:nvPr>
            <p:ph idx="4294967295"/>
          </p:nvPr>
        </p:nvPicPr>
        <p:blipFill>
          <a:blip r:embed="rId3"/>
          <a:stretch>
            <a:fillRect/>
          </a:stretch>
        </p:blipFill>
        <p:spPr>
          <a:xfrm>
            <a:off x="598714" y="3117247"/>
            <a:ext cx="9745663" cy="282364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Average Payload Mass by F9 v1.1</a:t>
            </a:r>
          </a:p>
        </p:txBody>
      </p:sp>
      <p:sp>
        <p:nvSpPr>
          <p:cNvPr id="8" name="TextBox 7">
            <a:extLst>
              <a:ext uri="{FF2B5EF4-FFF2-40B4-BE49-F238E27FC236}">
                <a16:creationId xmlns:a16="http://schemas.microsoft.com/office/drawing/2014/main" id="{B03E35C2-3F80-7CB1-8148-F953D41B247D}"/>
              </a:ext>
            </a:extLst>
          </p:cNvPr>
          <p:cNvSpPr txBox="1"/>
          <p:nvPr/>
        </p:nvSpPr>
        <p:spPr>
          <a:xfrm>
            <a:off x="862693" y="1589353"/>
            <a:ext cx="6659335" cy="892552"/>
          </a:xfrm>
          <a:prstGeom prst="rect">
            <a:avLst/>
          </a:prstGeom>
          <a:noFill/>
        </p:spPr>
        <p:txBody>
          <a:bodyPr wrap="square">
            <a:spAutoFit/>
          </a:bodyPr>
          <a:lstStyle/>
          <a:p>
            <a:pPr algn="l"/>
            <a:endParaRPr lang="en-IN" sz="16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2,928 kg </a:t>
            </a:r>
            <a:r>
              <a:rPr lang="en-US" sz="1800" b="0" i="0" u="none" strike="noStrike" baseline="0" dirty="0">
                <a:solidFill>
                  <a:srgbClr val="000000"/>
                </a:solidFill>
                <a:latin typeface="Avenir Next LT Pro" panose="020B0504020202020204" pitchFamily="34" charset="0"/>
              </a:rPr>
              <a:t>(average) carried by booster version F9 v1.1</a:t>
            </a:r>
          </a:p>
          <a:p>
            <a:r>
              <a:rPr lang="en-IN" sz="1800" b="1" i="0" u="none" strike="noStrike" baseline="0" dirty="0">
                <a:solidFill>
                  <a:srgbClr val="000000"/>
                </a:solidFill>
                <a:latin typeface="Avenir Next LT Pro" panose="020B0504020202020204" pitchFamily="34" charset="0"/>
              </a:rPr>
              <a:t>Average Payload Mass</a:t>
            </a:r>
            <a:endParaRPr lang="en-IN"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C40230BF-6B8B-1EC0-E1FE-E10FBFA3532C}"/>
              </a:ext>
            </a:extLst>
          </p:cNvPr>
          <p:cNvPicPr>
            <a:picLocks noGrp="1" noChangeAspect="1"/>
          </p:cNvPicPr>
          <p:nvPr>
            <p:ph idx="4294967295"/>
          </p:nvPr>
        </p:nvPicPr>
        <p:blipFill>
          <a:blip r:embed="rId3"/>
          <a:stretch>
            <a:fillRect/>
          </a:stretch>
        </p:blipFill>
        <p:spPr>
          <a:xfrm>
            <a:off x="348342" y="2504587"/>
            <a:ext cx="7957458" cy="2880435"/>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First Successful Ground Landing Date</a:t>
            </a:r>
          </a:p>
        </p:txBody>
      </p:sp>
      <p:sp>
        <p:nvSpPr>
          <p:cNvPr id="8" name="TextBox 7">
            <a:extLst>
              <a:ext uri="{FF2B5EF4-FFF2-40B4-BE49-F238E27FC236}">
                <a16:creationId xmlns:a16="http://schemas.microsoft.com/office/drawing/2014/main" id="{0EA1315D-8DC1-F030-AE0B-CD08B9934DCA}"/>
              </a:ext>
            </a:extLst>
          </p:cNvPr>
          <p:cNvSpPr txBox="1"/>
          <p:nvPr/>
        </p:nvSpPr>
        <p:spPr>
          <a:xfrm>
            <a:off x="568779" y="1472978"/>
            <a:ext cx="5527221" cy="646331"/>
          </a:xfrm>
          <a:prstGeom prst="rect">
            <a:avLst/>
          </a:prstGeom>
          <a:noFill/>
        </p:spPr>
        <p:txBody>
          <a:bodyPr wrap="square">
            <a:spAutoFit/>
          </a:bodyPr>
          <a:lstStyle/>
          <a:p>
            <a:r>
              <a:rPr lang="en-US" sz="1800" b="1" i="0" u="none" strike="noStrike" baseline="0" dirty="0">
                <a:solidFill>
                  <a:srgbClr val="000000"/>
                </a:solidFill>
                <a:latin typeface="Avenir Next LT Pro" panose="020B0504020202020204" pitchFamily="34" charset="0"/>
              </a:rPr>
              <a:t>1</a:t>
            </a:r>
            <a:r>
              <a:rPr lang="en-US" sz="1050" b="1" i="0" u="none" strike="noStrike" baseline="0" dirty="0">
                <a:solidFill>
                  <a:srgbClr val="000000"/>
                </a:solidFill>
                <a:latin typeface="Avenir Next LT Pro" panose="020B0504020202020204" pitchFamily="34" charset="0"/>
              </a:rPr>
              <a:t>st</a:t>
            </a:r>
            <a:r>
              <a:rPr lang="en-US" sz="1800" b="1" i="0" u="none" strike="noStrike" baseline="0" dirty="0">
                <a:solidFill>
                  <a:srgbClr val="000000"/>
                </a:solidFill>
                <a:latin typeface="Avenir Next LT Pro" panose="020B0504020202020204" pitchFamily="34" charset="0"/>
              </a:rPr>
              <a:t>Successful Landing in Ground Pad</a:t>
            </a:r>
            <a:endParaRPr lang="en-US" sz="1800" b="0" i="0" u="none" strike="noStrike" baseline="0" dirty="0">
              <a:solidFill>
                <a:srgbClr val="000000"/>
              </a:solidFill>
              <a:latin typeface="Avenir Next LT Pro" panose="020B0504020202020204" pitchFamily="34" charset="0"/>
            </a:endParaRPr>
          </a:p>
          <a:p>
            <a:r>
              <a:rPr lang="en-IN" sz="1800" b="0" i="0" u="none" strike="noStrike" baseline="0" dirty="0">
                <a:solidFill>
                  <a:srgbClr val="000000"/>
                </a:solidFill>
                <a:latin typeface="Avenir Next LT Pro" panose="020B0504020202020204" pitchFamily="34" charset="0"/>
              </a:rPr>
              <a:t>    12/22/2015</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71050A2B-C074-17DC-18EC-90931F14BBAE}"/>
              </a:ext>
            </a:extLst>
          </p:cNvPr>
          <p:cNvPicPr>
            <a:picLocks noGrp="1" noChangeAspect="1"/>
          </p:cNvPicPr>
          <p:nvPr>
            <p:ph idx="4294967295"/>
          </p:nvPr>
        </p:nvPicPr>
        <p:blipFill>
          <a:blip r:embed="rId3"/>
          <a:stretch>
            <a:fillRect/>
          </a:stretch>
        </p:blipFill>
        <p:spPr>
          <a:xfrm>
            <a:off x="119743" y="3429000"/>
            <a:ext cx="11963400" cy="3352800"/>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Successful Drone Ship Landing with Payload between 4000 and 6000</a:t>
            </a:r>
          </a:p>
        </p:txBody>
      </p:sp>
      <p:sp>
        <p:nvSpPr>
          <p:cNvPr id="7" name="TextBox 6">
            <a:extLst>
              <a:ext uri="{FF2B5EF4-FFF2-40B4-BE49-F238E27FC236}">
                <a16:creationId xmlns:a16="http://schemas.microsoft.com/office/drawing/2014/main" id="{6F33B305-63A2-076F-A874-EE8581C64A45}"/>
              </a:ext>
            </a:extLst>
          </p:cNvPr>
          <p:cNvSpPr txBox="1"/>
          <p:nvPr/>
        </p:nvSpPr>
        <p:spPr>
          <a:xfrm>
            <a:off x="598715" y="1547637"/>
            <a:ext cx="7592632" cy="1415772"/>
          </a:xfrm>
          <a:prstGeom prst="rect">
            <a:avLst/>
          </a:prstGeom>
          <a:noFill/>
        </p:spPr>
        <p:txBody>
          <a:bodyPr wrap="square">
            <a:spAutoFit/>
          </a:bodyPr>
          <a:lstStyle/>
          <a:p>
            <a:r>
              <a:rPr lang="en-IN" sz="1600" b="1" i="0" u="none" strike="noStrike" baseline="0" dirty="0">
                <a:solidFill>
                  <a:srgbClr val="000000"/>
                </a:solidFill>
                <a:latin typeface="Avenir Next LT Pro" panose="020B0504020202020204" pitchFamily="34" charset="0"/>
              </a:rPr>
              <a:t>Booster Drone Ship Landing</a:t>
            </a:r>
            <a:endParaRPr lang="en-IN" sz="1600" dirty="0"/>
          </a:p>
          <a:p>
            <a:pPr algn="l"/>
            <a:endParaRPr lang="en-IN" sz="16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Booster mass greater than 4,000 but less than 6,000</a:t>
            </a:r>
          </a:p>
          <a:p>
            <a:endParaRPr lang="en-US" sz="1800" b="0" i="0" u="none" strike="noStrike" baseline="0" dirty="0">
              <a:solidFill>
                <a:srgbClr val="000000"/>
              </a:solidFill>
              <a:latin typeface="Avenir Next LT Pro" panose="020B0504020202020204" pitchFamily="34" charset="0"/>
            </a:endParaRPr>
          </a:p>
          <a:p>
            <a:r>
              <a:rPr lang="fr-FR" sz="1800" b="0" i="0" u="none" strike="noStrike" baseline="0" dirty="0">
                <a:solidFill>
                  <a:srgbClr val="000000"/>
                </a:solidFill>
                <a:latin typeface="Arial" panose="020B0604020202020204" pitchFamily="34" charset="0"/>
              </a:rPr>
              <a:t>•</a:t>
            </a:r>
            <a:r>
              <a:rPr lang="fr-FR" sz="1800" b="0" i="0" u="none" strike="noStrike" baseline="0" dirty="0">
                <a:solidFill>
                  <a:srgbClr val="000000"/>
                </a:solidFill>
                <a:latin typeface="Avenir Next LT Pro" panose="020B0504020202020204" pitchFamily="34" charset="0"/>
              </a:rPr>
              <a:t>JSCAT-14, JSCAT-16, SES-10, SES-11 / </a:t>
            </a:r>
            <a:r>
              <a:rPr lang="fr-FR" sz="1800" b="0" i="0" u="none" strike="noStrike" baseline="0" dirty="0" err="1">
                <a:solidFill>
                  <a:srgbClr val="000000"/>
                </a:solidFill>
                <a:latin typeface="Avenir Next LT Pro" panose="020B0504020202020204" pitchFamily="34" charset="0"/>
              </a:rPr>
              <a:t>EchoStar</a:t>
            </a:r>
            <a:r>
              <a:rPr lang="fr-FR" sz="1800" b="0" i="0" u="none" strike="noStrike" baseline="0" dirty="0">
                <a:solidFill>
                  <a:srgbClr val="000000"/>
                </a:solidFill>
                <a:latin typeface="Avenir Next LT Pro" panose="020B0504020202020204" pitchFamily="34" charset="0"/>
              </a:rPr>
              <a:t> 105</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25503" y="1672600"/>
            <a:ext cx="10228736" cy="11685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N" sz="1800" b="1" i="0" u="none" strike="noStrike" baseline="0" dirty="0">
                <a:solidFill>
                  <a:srgbClr val="000000"/>
                </a:solidFill>
                <a:latin typeface="Avenir Next LT Pro" panose="020B0504020202020204" pitchFamily="34" charset="0"/>
              </a:rPr>
              <a:t>Summary of Methodologies</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The research attempts to identify the factors for a successful rocket landing. To make this determination, the following methodologies were used:</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72039" y="66927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Executive Summary</a:t>
            </a:r>
            <a:endParaRPr lang="en-US" dirty="0">
              <a:solidFill>
                <a:schemeClr val="tx1"/>
              </a:solidFill>
            </a:endParaRPr>
          </a:p>
        </p:txBody>
      </p:sp>
      <p:sp>
        <p:nvSpPr>
          <p:cNvPr id="2" name="TextBox 1">
            <a:extLst>
              <a:ext uri="{FF2B5EF4-FFF2-40B4-BE49-F238E27FC236}">
                <a16:creationId xmlns:a16="http://schemas.microsoft.com/office/drawing/2014/main" id="{3E9E3B6F-B66A-6A31-BBC5-D2D03FA87927}"/>
              </a:ext>
            </a:extLst>
          </p:cNvPr>
          <p:cNvSpPr txBox="1"/>
          <p:nvPr/>
        </p:nvSpPr>
        <p:spPr>
          <a:xfrm>
            <a:off x="425502" y="2733107"/>
            <a:ext cx="11766497" cy="3416320"/>
          </a:xfrm>
          <a:prstGeom prst="rect">
            <a:avLst/>
          </a:prstGeom>
          <a:noFill/>
        </p:spPr>
        <p:txBody>
          <a:bodyPr wrap="square" rtlCol="0">
            <a:spAutoFit/>
          </a:bodyPr>
          <a:lstStyle/>
          <a:p>
            <a:pPr algn="l"/>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Collect </a:t>
            </a:r>
            <a:r>
              <a:rPr lang="en-US" sz="1800" b="0" i="0" u="none" strike="noStrike" baseline="0" dirty="0">
                <a:solidFill>
                  <a:srgbClr val="000000"/>
                </a:solidFill>
                <a:latin typeface="Avenir Next LT Pro" panose="020B0504020202020204" pitchFamily="34" charset="0"/>
              </a:rPr>
              <a:t>data using SpaceX REST API and web scraping techniques</a:t>
            </a:r>
          </a:p>
          <a:p>
            <a:r>
              <a:rPr lang="en-US" sz="1800" b="1" i="0" u="none" strike="noStrike" baseline="0" dirty="0">
                <a:solidFill>
                  <a:srgbClr val="000000"/>
                </a:solidFill>
                <a:latin typeface="Avenir Next LT Pro" panose="020B0504020202020204" pitchFamily="34" charset="0"/>
              </a:rPr>
              <a:t>Wrangle </a:t>
            </a:r>
            <a:r>
              <a:rPr lang="en-US" sz="1800" b="0" i="0" u="none" strike="noStrike" baseline="0" dirty="0">
                <a:solidFill>
                  <a:srgbClr val="000000"/>
                </a:solidFill>
                <a:latin typeface="Avenir Next LT Pro" panose="020B0504020202020204" pitchFamily="34" charset="0"/>
              </a:rPr>
              <a:t>data to create a success/fail outcome variable</a:t>
            </a:r>
          </a:p>
          <a:p>
            <a:r>
              <a:rPr lang="en-US" sz="1800" b="1" i="0" u="none" strike="noStrike" baseline="0" dirty="0">
                <a:solidFill>
                  <a:srgbClr val="000000"/>
                </a:solidFill>
                <a:latin typeface="Avenir Next LT Pro" panose="020B0504020202020204" pitchFamily="34" charset="0"/>
              </a:rPr>
              <a:t>Explore data</a:t>
            </a:r>
            <a:r>
              <a:rPr lang="en-US" sz="1800" b="0" i="0" u="none" strike="noStrike" baseline="0" dirty="0">
                <a:solidFill>
                  <a:srgbClr val="000000"/>
                </a:solidFill>
                <a:latin typeface="Avenir Next LT Pro" panose="020B0504020202020204" pitchFamily="34" charset="0"/>
              </a:rPr>
              <a:t> with data visualization techniques, considering the following factors: payload, launch site, flight number, and yearly trend</a:t>
            </a:r>
          </a:p>
          <a:p>
            <a:r>
              <a:rPr lang="en-US" sz="1800" b="1" i="0" u="none" strike="noStrike" baseline="0" dirty="0">
                <a:solidFill>
                  <a:srgbClr val="000000"/>
                </a:solidFill>
                <a:latin typeface="Avenir Next LT Pro" panose="020B0504020202020204" pitchFamily="34" charset="0"/>
              </a:rPr>
              <a:t>Analyze the</a:t>
            </a:r>
            <a:r>
              <a:rPr lang="en-US" sz="1800" b="0" i="0" u="none" strike="noStrike" baseline="0" dirty="0">
                <a:solidFill>
                  <a:srgbClr val="000000"/>
                </a:solidFill>
                <a:latin typeface="Avenir Next LT Pro" panose="020B0504020202020204" pitchFamily="34" charset="0"/>
              </a:rPr>
              <a:t> data with SQL, calculating the following statistics: total payload, payload range for successful launches, and total # of successful and failed outcomes</a:t>
            </a:r>
          </a:p>
          <a:p>
            <a:r>
              <a:rPr lang="en-US" sz="1800" b="1" i="0" u="none" strike="noStrike" baseline="0" dirty="0">
                <a:solidFill>
                  <a:srgbClr val="000000"/>
                </a:solidFill>
                <a:latin typeface="Avenir Next LT Pro" panose="020B0504020202020204" pitchFamily="34" charset="0"/>
              </a:rPr>
              <a:t>Explore </a:t>
            </a:r>
            <a:r>
              <a:rPr lang="en-US" sz="1800" b="0" i="0" u="none" strike="noStrike" baseline="0" dirty="0">
                <a:solidFill>
                  <a:srgbClr val="000000"/>
                </a:solidFill>
                <a:latin typeface="Avenir Next LT Pro" panose="020B0504020202020204" pitchFamily="34" charset="0"/>
              </a:rPr>
              <a:t>launch site success rates and proximity to geographical markers</a:t>
            </a:r>
          </a:p>
          <a:p>
            <a:r>
              <a:rPr lang="en-US" sz="1800" b="1" i="0" u="none" strike="noStrike" baseline="0" dirty="0">
                <a:solidFill>
                  <a:srgbClr val="000000"/>
                </a:solidFill>
                <a:latin typeface="Avenir Next LT Pro" panose="020B0504020202020204" pitchFamily="34" charset="0"/>
              </a:rPr>
              <a:t>Visualize </a:t>
            </a:r>
            <a:r>
              <a:rPr lang="en-US" sz="1800" b="0" i="0" u="none" strike="noStrike" baseline="0" dirty="0">
                <a:solidFill>
                  <a:srgbClr val="000000"/>
                </a:solidFill>
                <a:latin typeface="Avenir Next LT Pro" panose="020B0504020202020204" pitchFamily="34" charset="0"/>
              </a:rPr>
              <a:t>the launch sites with the most success and successful payload ranges</a:t>
            </a:r>
          </a:p>
          <a:p>
            <a:r>
              <a:rPr lang="en-US" sz="1800" b="1" i="0" u="none" strike="noStrike" baseline="0" dirty="0">
                <a:solidFill>
                  <a:srgbClr val="000000"/>
                </a:solidFill>
                <a:latin typeface="Avenir Next LT Pro" panose="020B0504020202020204" pitchFamily="34" charset="0"/>
              </a:rPr>
              <a:t>Build models</a:t>
            </a:r>
            <a:r>
              <a:rPr lang="en-US" sz="1800" b="0" i="0" u="none" strike="noStrike" baseline="0" dirty="0">
                <a:solidFill>
                  <a:srgbClr val="000000"/>
                </a:solidFill>
                <a:latin typeface="Avenir Next LT Pro" panose="020B0504020202020204" pitchFamily="34" charset="0"/>
              </a:rPr>
              <a:t> predict landing outcomes using logistic regression, support vector machine (SVM), decision tree, and K-nearest neighbor (KNN)</a:t>
            </a:r>
          </a:p>
          <a:p>
            <a:endParaRPr lang="en-IN"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9C022423-A27F-4FA1-9BB2-17DAEDC411DC}"/>
              </a:ext>
            </a:extLst>
          </p:cNvPr>
          <p:cNvPicPr>
            <a:picLocks noGrp="1" noChangeAspect="1"/>
          </p:cNvPicPr>
          <p:nvPr>
            <p:ph idx="4294967295"/>
          </p:nvPr>
        </p:nvPicPr>
        <p:blipFill>
          <a:blip r:embed="rId3"/>
          <a:stretch>
            <a:fillRect/>
          </a:stretch>
        </p:blipFill>
        <p:spPr>
          <a:xfrm>
            <a:off x="402771" y="3275926"/>
            <a:ext cx="10189029" cy="3391818"/>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Number of Successful and Failure Mission Outcomes</a:t>
            </a:r>
          </a:p>
        </p:txBody>
      </p:sp>
      <p:sp>
        <p:nvSpPr>
          <p:cNvPr id="8" name="TextBox 7">
            <a:extLst>
              <a:ext uri="{FF2B5EF4-FFF2-40B4-BE49-F238E27FC236}">
                <a16:creationId xmlns:a16="http://schemas.microsoft.com/office/drawing/2014/main" id="{5245F697-ADEF-E24E-51A1-C3597824A86C}"/>
              </a:ext>
            </a:extLst>
          </p:cNvPr>
          <p:cNvSpPr txBox="1"/>
          <p:nvPr/>
        </p:nvSpPr>
        <p:spPr>
          <a:xfrm>
            <a:off x="770011" y="1547335"/>
            <a:ext cx="8503991" cy="923330"/>
          </a:xfrm>
          <a:prstGeom prst="rect">
            <a:avLst/>
          </a:prstGeom>
          <a:noFill/>
        </p:spPr>
        <p:txBody>
          <a:bodyPr wrap="square">
            <a:spAutoFit/>
          </a:bodyPr>
          <a:lstStyle/>
          <a:p>
            <a:r>
              <a:rPr lang="en-IN" sz="1800" b="0" i="0" u="none" strike="noStrike" baseline="0" dirty="0">
                <a:solidFill>
                  <a:srgbClr val="000000"/>
                </a:solidFill>
                <a:latin typeface="Avenir Next LT Pro" panose="020B0504020202020204" pitchFamily="34" charset="0"/>
              </a:rPr>
              <a:t>1 Failure in Flight</a:t>
            </a:r>
          </a:p>
          <a:p>
            <a:r>
              <a:rPr lang="en-IN" sz="1800" b="0" i="0" u="none" strike="noStrike" baseline="0" dirty="0">
                <a:solidFill>
                  <a:srgbClr val="000000"/>
                </a:solidFill>
                <a:latin typeface="Avenir Next LT Pro" panose="020B0504020202020204" pitchFamily="34" charset="0"/>
              </a:rPr>
              <a:t>99 Success</a:t>
            </a:r>
          </a:p>
          <a:p>
            <a:r>
              <a:rPr lang="en-US" sz="1800" b="0" i="0" u="none" strike="noStrike" baseline="0" dirty="0">
                <a:solidFill>
                  <a:srgbClr val="000000"/>
                </a:solidFill>
                <a:latin typeface="Avenir Next LT Pro" panose="020B0504020202020204" pitchFamily="34" charset="0"/>
              </a:rPr>
              <a:t>1 Success (payload status unclear)</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84C06AF2-4289-5BF6-F5BA-59CE5D2FA04C}"/>
              </a:ext>
            </a:extLst>
          </p:cNvPr>
          <p:cNvPicPr>
            <a:picLocks noGrp="1" noChangeAspect="1"/>
          </p:cNvPicPr>
          <p:nvPr>
            <p:ph idx="4294967295"/>
          </p:nvPr>
        </p:nvPicPr>
        <p:blipFill>
          <a:blip r:embed="rId3"/>
          <a:stretch>
            <a:fillRect/>
          </a:stretch>
        </p:blipFill>
        <p:spPr>
          <a:xfrm>
            <a:off x="2601686" y="1970313"/>
            <a:ext cx="9503228" cy="4626429"/>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Boosters Carried Maximum Payload</a:t>
            </a:r>
          </a:p>
        </p:txBody>
      </p:sp>
      <p:sp>
        <p:nvSpPr>
          <p:cNvPr id="8" name="TextBox 7">
            <a:extLst>
              <a:ext uri="{FF2B5EF4-FFF2-40B4-BE49-F238E27FC236}">
                <a16:creationId xmlns:a16="http://schemas.microsoft.com/office/drawing/2014/main" id="{E6298D8E-1C7C-EAF2-D5F8-163836DE8BAC}"/>
              </a:ext>
            </a:extLst>
          </p:cNvPr>
          <p:cNvSpPr txBox="1"/>
          <p:nvPr/>
        </p:nvSpPr>
        <p:spPr>
          <a:xfrm>
            <a:off x="185057" y="2344340"/>
            <a:ext cx="2808513" cy="3416320"/>
          </a:xfrm>
          <a:prstGeom prst="rect">
            <a:avLst/>
          </a:prstGeom>
          <a:noFill/>
        </p:spPr>
        <p:txBody>
          <a:bodyPr wrap="square">
            <a:spAutoFit/>
          </a:bodyPr>
          <a:lstStyle/>
          <a:p>
            <a:r>
              <a:rPr lang="en-IN" sz="1800" b="0" i="0" u="none" strike="noStrike" baseline="0" dirty="0">
                <a:solidFill>
                  <a:srgbClr val="000000"/>
                </a:solidFill>
                <a:latin typeface="Avenir Next LT Pro" panose="020B0504020202020204" pitchFamily="34" charset="0"/>
              </a:rPr>
              <a:t>F9 B5 B1048.4</a:t>
            </a:r>
          </a:p>
          <a:p>
            <a:r>
              <a:rPr lang="en-IN" sz="1800" b="0" i="0" u="none" strike="noStrike" baseline="0" dirty="0">
                <a:solidFill>
                  <a:srgbClr val="000000"/>
                </a:solidFill>
                <a:latin typeface="Avenir Next LT Pro" panose="020B0504020202020204" pitchFamily="34" charset="0"/>
              </a:rPr>
              <a:t>F9 B5 B1049.4</a:t>
            </a:r>
          </a:p>
          <a:p>
            <a:r>
              <a:rPr lang="en-IN" sz="1800" b="0" i="0" u="none" strike="noStrike" baseline="0" dirty="0">
                <a:solidFill>
                  <a:srgbClr val="000000"/>
                </a:solidFill>
                <a:latin typeface="Avenir Next LT Pro" panose="020B0504020202020204" pitchFamily="34" charset="0"/>
              </a:rPr>
              <a:t>F9 B5 B1051.3</a:t>
            </a:r>
          </a:p>
          <a:p>
            <a:r>
              <a:rPr lang="en-IN" sz="1800" b="0" i="0" u="none" strike="noStrike" baseline="0" dirty="0">
                <a:solidFill>
                  <a:srgbClr val="000000"/>
                </a:solidFill>
                <a:latin typeface="Avenir Next LT Pro" panose="020B0504020202020204" pitchFamily="34" charset="0"/>
              </a:rPr>
              <a:t>F9 B5 B1056.4</a:t>
            </a:r>
          </a:p>
          <a:p>
            <a:r>
              <a:rPr lang="en-IN" sz="1800" b="0" i="0" u="none" strike="noStrike" baseline="0" dirty="0">
                <a:solidFill>
                  <a:srgbClr val="000000"/>
                </a:solidFill>
                <a:latin typeface="Avenir Next LT Pro" panose="020B0504020202020204" pitchFamily="34" charset="0"/>
              </a:rPr>
              <a:t>F9 B5 B1048.5</a:t>
            </a:r>
          </a:p>
          <a:p>
            <a:r>
              <a:rPr lang="en-IN" sz="1800" b="0" i="0" u="none" strike="noStrike" baseline="0" dirty="0">
                <a:solidFill>
                  <a:srgbClr val="000000"/>
                </a:solidFill>
                <a:latin typeface="Avenir Next LT Pro" panose="020B0504020202020204" pitchFamily="34" charset="0"/>
              </a:rPr>
              <a:t>F9 B5 B1051.4</a:t>
            </a:r>
          </a:p>
          <a:p>
            <a:r>
              <a:rPr lang="en-IN" sz="1800" b="0" i="0" u="none" strike="noStrike" baseline="0" dirty="0">
                <a:solidFill>
                  <a:srgbClr val="000000"/>
                </a:solidFill>
                <a:latin typeface="Avenir Next LT Pro" panose="020B0504020202020204" pitchFamily="34" charset="0"/>
              </a:rPr>
              <a:t>F9 B5 B1049.5</a:t>
            </a:r>
          </a:p>
          <a:p>
            <a:r>
              <a:rPr lang="en-IN" sz="1800" b="0" i="0" u="none" strike="noStrike" baseline="0" dirty="0">
                <a:solidFill>
                  <a:srgbClr val="000000"/>
                </a:solidFill>
                <a:latin typeface="Avenir Next LT Pro" panose="020B0504020202020204" pitchFamily="34" charset="0"/>
              </a:rPr>
              <a:t>F9 B5 B1060.2</a:t>
            </a:r>
          </a:p>
          <a:p>
            <a:r>
              <a:rPr lang="en-IN" sz="1800" b="0" i="0" u="none" strike="noStrike" baseline="0" dirty="0">
                <a:solidFill>
                  <a:srgbClr val="000000"/>
                </a:solidFill>
                <a:latin typeface="Avenir Next LT Pro" panose="020B0504020202020204" pitchFamily="34" charset="0"/>
              </a:rPr>
              <a:t>F9 B5 B1058.3</a:t>
            </a:r>
          </a:p>
          <a:p>
            <a:r>
              <a:rPr lang="en-IN" sz="1800" b="0" i="0" u="none" strike="noStrike" baseline="0" dirty="0">
                <a:solidFill>
                  <a:srgbClr val="000000"/>
                </a:solidFill>
                <a:latin typeface="Avenir Next LT Pro" panose="020B0504020202020204" pitchFamily="34" charset="0"/>
              </a:rPr>
              <a:t>F9 B5 B1051.6</a:t>
            </a:r>
          </a:p>
          <a:p>
            <a:r>
              <a:rPr lang="en-IN" sz="1800" b="0" i="0" u="none" strike="noStrike" baseline="0" dirty="0">
                <a:solidFill>
                  <a:srgbClr val="000000"/>
                </a:solidFill>
                <a:latin typeface="Avenir Next LT Pro" panose="020B0504020202020204" pitchFamily="34" charset="0"/>
              </a:rPr>
              <a:t>F9 B5 B1060.3</a:t>
            </a:r>
          </a:p>
          <a:p>
            <a:r>
              <a:rPr lang="en-IN" sz="1800" b="0" i="0" u="none" strike="noStrike" baseline="0" dirty="0">
                <a:solidFill>
                  <a:srgbClr val="000000"/>
                </a:solidFill>
                <a:latin typeface="Avenir Next LT Pro" panose="020B0504020202020204" pitchFamily="34" charset="0"/>
              </a:rPr>
              <a:t>F9 B5 B1049.7</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60597282-01D9-1C2F-72F5-F41978AC8B4F}"/>
              </a:ext>
            </a:extLst>
          </p:cNvPr>
          <p:cNvPicPr>
            <a:picLocks noGrp="1" noChangeAspect="1"/>
          </p:cNvPicPr>
          <p:nvPr>
            <p:ph idx="4294967295"/>
          </p:nvPr>
        </p:nvPicPr>
        <p:blipFill>
          <a:blip r:embed="rId3"/>
          <a:stretch>
            <a:fillRect/>
          </a:stretch>
        </p:blipFill>
        <p:spPr>
          <a:xfrm>
            <a:off x="544285" y="2963447"/>
            <a:ext cx="9745663" cy="2773323"/>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2015 Launch Records</a:t>
            </a:r>
          </a:p>
        </p:txBody>
      </p:sp>
      <p:sp>
        <p:nvSpPr>
          <p:cNvPr id="8" name="TextBox 7">
            <a:extLst>
              <a:ext uri="{FF2B5EF4-FFF2-40B4-BE49-F238E27FC236}">
                <a16:creationId xmlns:a16="http://schemas.microsoft.com/office/drawing/2014/main" id="{7F347029-A586-629E-24C7-827B6EA39836}"/>
              </a:ext>
            </a:extLst>
          </p:cNvPr>
          <p:cNvSpPr txBox="1"/>
          <p:nvPr/>
        </p:nvSpPr>
        <p:spPr>
          <a:xfrm>
            <a:off x="798699" y="1665553"/>
            <a:ext cx="8149358" cy="615553"/>
          </a:xfrm>
          <a:prstGeom prst="rect">
            <a:avLst/>
          </a:prstGeom>
          <a:noFill/>
        </p:spPr>
        <p:txBody>
          <a:bodyPr wrap="square">
            <a:spAutoFit/>
          </a:bodyPr>
          <a:lstStyle/>
          <a:p>
            <a:pPr algn="l"/>
            <a:endParaRPr lang="en-IN" sz="16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Showing month, date, booster version, launch site and landing outcome,</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00" y="1444625"/>
            <a:ext cx="9745663" cy="884918"/>
          </a:xfrm>
          <a:prstGeom prst="rect">
            <a:avLst/>
          </a:prstGeom>
        </p:spPr>
        <p:txBody>
          <a:bodyPr lIns="91440" tIns="45720" rIns="91440" bIns="45720" anchor="t"/>
          <a:lstStyle/>
          <a:p>
            <a:r>
              <a:rPr lang="en-IN" sz="1800" b="1" i="0" u="none" strike="noStrike" baseline="0" dirty="0">
                <a:solidFill>
                  <a:srgbClr val="000000"/>
                </a:solidFill>
                <a:latin typeface="Avenir Next LT Pro" panose="020B0504020202020204" pitchFamily="34" charset="0"/>
              </a:rPr>
              <a:t>Ranked Descending</a:t>
            </a:r>
            <a:endParaRPr lang="en-IN" sz="1800" b="0" i="0" u="none" strike="noStrike" baseline="0" dirty="0">
              <a:solidFill>
                <a:srgbClr val="000000"/>
              </a:solidFill>
              <a:latin typeface="Avenir Next LT Pro" panose="020B0504020202020204" pitchFamily="34" charset="0"/>
            </a:endParaRPr>
          </a:p>
          <a:p>
            <a:pPr marL="0" indent="0">
              <a:buNone/>
            </a:pPr>
            <a:r>
              <a:rPr lang="en-US" sz="1800" b="0" i="0" u="none" strike="noStrike" baseline="0" dirty="0">
                <a:solidFill>
                  <a:srgbClr val="000000"/>
                </a:solidFill>
                <a:latin typeface="Avenir Next LT Pro" panose="020B0504020202020204" pitchFamily="34" charset="0"/>
              </a:rPr>
              <a:t>C</a:t>
            </a:r>
            <a:r>
              <a:rPr lang="en-US" sz="1800" b="0" i="0" u="none" strike="noStrike" baseline="0" dirty="0">
                <a:solidFill>
                  <a:srgbClr val="000000"/>
                </a:solidFill>
                <a:latin typeface="Calibri" panose="020F0502020204030204" pitchFamily="34" charset="0"/>
              </a:rPr>
              <a:t>ount of landing outcomes between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Rank Landing Outcomes Between 2010-06-04 and 2017-03-20</a:t>
            </a:r>
          </a:p>
        </p:txBody>
      </p:sp>
      <p:pic>
        <p:nvPicPr>
          <p:cNvPr id="6" name="Picture 5">
            <a:extLst>
              <a:ext uri="{FF2B5EF4-FFF2-40B4-BE49-F238E27FC236}">
                <a16:creationId xmlns:a16="http://schemas.microsoft.com/office/drawing/2014/main" id="{03C393C9-7061-2A2A-7629-0C79BB58253C}"/>
              </a:ext>
            </a:extLst>
          </p:cNvPr>
          <p:cNvPicPr>
            <a:picLocks noChangeAspect="1"/>
          </p:cNvPicPr>
          <p:nvPr/>
        </p:nvPicPr>
        <p:blipFill>
          <a:blip r:embed="rId4"/>
          <a:stretch>
            <a:fillRect/>
          </a:stretch>
        </p:blipFill>
        <p:spPr>
          <a:xfrm>
            <a:off x="0" y="2313215"/>
            <a:ext cx="12192000" cy="44304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1E496FCD-5720-2839-77A2-4A7F0D2136FC}"/>
              </a:ext>
            </a:extLst>
          </p:cNvPr>
          <p:cNvPicPr>
            <a:picLocks noGrp="1" noChangeAspect="1"/>
          </p:cNvPicPr>
          <p:nvPr>
            <p:ph idx="4294967295"/>
          </p:nvPr>
        </p:nvPicPr>
        <p:blipFill>
          <a:blip r:embed="rId3"/>
          <a:stretch>
            <a:fillRect/>
          </a:stretch>
        </p:blipFill>
        <p:spPr>
          <a:xfrm>
            <a:off x="3601339" y="1084497"/>
            <a:ext cx="8590661" cy="495686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802668" y="862596"/>
            <a:ext cx="8308675" cy="647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2800" b="1" i="0" u="none" strike="noStrike" baseline="0" dirty="0">
                <a:solidFill>
                  <a:srgbClr val="000000"/>
                </a:solidFill>
                <a:latin typeface="Avenir Next LT Pro" panose="020B0504020202020204" pitchFamily="34" charset="0"/>
              </a:rPr>
              <a:t>Launch Sites</a:t>
            </a:r>
            <a:endParaRPr lang="en-IN" sz="2800" b="0" i="0" u="none" strike="noStrike" baseline="0" dirty="0">
              <a:solidFill>
                <a:srgbClr val="000000"/>
              </a:solidFill>
              <a:latin typeface="Avenir Next LT Pro" panose="020B0504020202020204" pitchFamily="34" charset="0"/>
            </a:endParaRPr>
          </a:p>
          <a:p>
            <a:endParaRPr lang="en-US" dirty="0">
              <a:solidFill>
                <a:srgbClr val="0B49CB"/>
              </a:solidFill>
              <a:latin typeface="Abadi"/>
            </a:endParaRPr>
          </a:p>
        </p:txBody>
      </p:sp>
      <p:sp>
        <p:nvSpPr>
          <p:cNvPr id="8" name="TextBox 7">
            <a:extLst>
              <a:ext uri="{FF2B5EF4-FFF2-40B4-BE49-F238E27FC236}">
                <a16:creationId xmlns:a16="http://schemas.microsoft.com/office/drawing/2014/main" id="{EAC7BDB9-3B06-1739-9E30-B60D0112742B}"/>
              </a:ext>
            </a:extLst>
          </p:cNvPr>
          <p:cNvSpPr txBox="1"/>
          <p:nvPr/>
        </p:nvSpPr>
        <p:spPr>
          <a:xfrm>
            <a:off x="96138" y="1654352"/>
            <a:ext cx="3505200" cy="4524315"/>
          </a:xfrm>
          <a:prstGeom prst="rect">
            <a:avLst/>
          </a:prstGeom>
          <a:noFill/>
        </p:spPr>
        <p:txBody>
          <a:bodyPr wrap="square">
            <a:spAutoFit/>
          </a:bodyPr>
          <a:lstStyle/>
          <a:p>
            <a:r>
              <a:rPr lang="en-IN" sz="1800" b="1" i="0" u="none" strike="noStrike" baseline="0" dirty="0">
                <a:solidFill>
                  <a:srgbClr val="000000"/>
                </a:solidFill>
                <a:latin typeface="Avenir Next LT Pro" panose="020B0504020202020204" pitchFamily="34" charset="0"/>
              </a:rPr>
              <a:t>With Markers</a:t>
            </a:r>
          </a:p>
          <a:p>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Near Equator</a:t>
            </a:r>
            <a:r>
              <a:rPr lang="en-US" sz="1800" b="0" i="0" u="none" strike="noStrike" baseline="0" dirty="0">
                <a:solidFill>
                  <a:srgbClr val="000000"/>
                </a:solidFill>
                <a:latin typeface="Avenir Next LT Pro" panose="020B0504020202020204" pitchFamily="34" charset="0"/>
              </a:rPr>
              <a:t>: the closer the launch site is to the equator, the </a:t>
            </a:r>
            <a:r>
              <a:rPr lang="en-US" sz="1800" b="1" i="0" u="none" strike="noStrike" baseline="0" dirty="0">
                <a:solidFill>
                  <a:srgbClr val="000000"/>
                </a:solidFill>
                <a:latin typeface="Avenir Next LT Pro" panose="020B0504020202020204" pitchFamily="34" charset="0"/>
              </a:rPr>
              <a:t>easier it</a:t>
            </a:r>
            <a:r>
              <a:rPr lang="en-US" sz="1800" b="0" i="0" u="none" strike="noStrike" baseline="0" dirty="0">
                <a:solidFill>
                  <a:srgbClr val="000000"/>
                </a:solidFill>
                <a:latin typeface="Avenir Next LT Pro" panose="020B0504020202020204" pitchFamily="34" charset="0"/>
              </a:rPr>
              <a:t> is </a:t>
            </a:r>
            <a:r>
              <a:rPr lang="en-US" sz="1800" b="1" i="0" u="none" strike="noStrike" baseline="0" dirty="0">
                <a:solidFill>
                  <a:srgbClr val="000000"/>
                </a:solidFill>
                <a:latin typeface="Avenir Next LT Pro" panose="020B0504020202020204" pitchFamily="34" charset="0"/>
              </a:rPr>
              <a:t>to launch to</a:t>
            </a:r>
            <a:r>
              <a:rPr lang="en-US" sz="1800" b="0" i="0" u="none" strike="noStrike" baseline="0" dirty="0">
                <a:solidFill>
                  <a:srgbClr val="000000"/>
                </a:solidFill>
                <a:latin typeface="Avenir Next LT Pro" panose="020B0504020202020204" pitchFamily="34" charset="0"/>
              </a:rPr>
              <a:t> equatorial orbit, and the more help you get from Earth’s rotation for a prograde orbit.</a:t>
            </a:r>
            <a:br>
              <a:rPr lang="en-US" dirty="0">
                <a:solidFill>
                  <a:srgbClr val="000000"/>
                </a:solidFill>
                <a:latin typeface="Avenir Next LT Pro" panose="020B0504020202020204" pitchFamily="34" charset="0"/>
              </a:rPr>
            </a:br>
            <a:br>
              <a:rPr lang="en-US" dirty="0">
                <a:solidFill>
                  <a:srgbClr val="000000"/>
                </a:solidFill>
                <a:latin typeface="Avenir Next LT Pro" panose="020B0504020202020204" pitchFamily="34" charset="0"/>
              </a:rPr>
            </a:br>
            <a:r>
              <a:rPr lang="en-US" sz="1800" b="0" i="0" u="none" strike="noStrike" baseline="0" dirty="0">
                <a:solidFill>
                  <a:srgbClr val="000000"/>
                </a:solidFill>
                <a:latin typeface="Avenir Next LT Pro" panose="020B0504020202020204" pitchFamily="34" charset="0"/>
              </a:rPr>
              <a:t> Rockets launched from sites near the equator get an </a:t>
            </a:r>
            <a:r>
              <a:rPr lang="en-US" sz="1800" b="1" i="0" u="none" strike="noStrike" baseline="0" dirty="0">
                <a:solidFill>
                  <a:srgbClr val="000000"/>
                </a:solidFill>
                <a:latin typeface="Avenir Next LT Pro" panose="020B0504020202020204" pitchFamily="34" charset="0"/>
              </a:rPr>
              <a:t>additional natural boost</a:t>
            </a:r>
            <a:r>
              <a:rPr lang="en-US" sz="1800" b="0" i="0" u="none" strike="noStrike" baseline="0" dirty="0">
                <a:solidFill>
                  <a:srgbClr val="000000"/>
                </a:solidFill>
                <a:latin typeface="Avenir Next LT Pro" panose="020B0504020202020204" pitchFamily="34" charset="0"/>
              </a:rPr>
              <a:t>-due to the rotational speed of the earth –that </a:t>
            </a:r>
            <a:r>
              <a:rPr lang="en-US" sz="1800" b="1" i="0" u="none" strike="noStrike" baseline="0" dirty="0">
                <a:solidFill>
                  <a:srgbClr val="000000"/>
                </a:solidFill>
                <a:latin typeface="Avenir Next LT Pro" panose="020B0504020202020204" pitchFamily="34" charset="0"/>
              </a:rPr>
              <a:t>helps save the cost of</a:t>
            </a:r>
            <a:r>
              <a:rPr lang="en-US" sz="1800" b="0" i="0" u="none" strike="noStrike" baseline="0" dirty="0">
                <a:solidFill>
                  <a:srgbClr val="000000"/>
                </a:solidFill>
                <a:latin typeface="Avenir Next LT Pro" panose="020B0504020202020204" pitchFamily="34" charset="0"/>
              </a:rPr>
              <a:t> putting in extra fuel and boosters. boost- due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5889171" cy="4705804"/>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tx1"/>
                </a:solidFill>
                <a:latin typeface="AAAAA C+ Graphik"/>
              </a:rPr>
              <a:t> </a:t>
            </a:r>
            <a:r>
              <a:rPr lang="en-US" sz="1800" b="0" i="0" u="none" strike="noStrike" baseline="0" dirty="0">
                <a:solidFill>
                  <a:schemeClr val="tx1"/>
                </a:solidFill>
                <a:latin typeface="AAAAA E+ Graphik"/>
              </a:rPr>
              <a:t>• From the </a:t>
            </a:r>
            <a:r>
              <a:rPr lang="en-US" sz="1800" b="0" i="0" u="none" strike="noStrike" baseline="0" dirty="0" err="1">
                <a:solidFill>
                  <a:schemeClr val="tx1"/>
                </a:solidFill>
                <a:latin typeface="AAAAA E+ Graphik"/>
              </a:rPr>
              <a:t>colour</a:t>
            </a:r>
            <a:r>
              <a:rPr lang="en-US" sz="1800" b="0" i="0" u="none" strike="noStrike" baseline="0" dirty="0">
                <a:solidFill>
                  <a:schemeClr val="tx1"/>
                </a:solidFill>
                <a:latin typeface="AAAAA E+ Graphik"/>
              </a:rPr>
              <a:t>-labeled markers we should be able to easily identify which launch sites have relatively high success rates. </a:t>
            </a:r>
          </a:p>
          <a:p>
            <a:pPr marL="0" indent="0">
              <a:lnSpc>
                <a:spcPct val="100000"/>
              </a:lnSpc>
              <a:spcBef>
                <a:spcPts val="1400"/>
              </a:spcBef>
              <a:buNone/>
            </a:pPr>
            <a:r>
              <a:rPr lang="en-US" sz="1800" b="0" i="0" u="none" strike="noStrike" baseline="0" dirty="0">
                <a:solidFill>
                  <a:schemeClr val="tx1"/>
                </a:solidFill>
                <a:latin typeface="AAAAA E+ Graphik"/>
              </a:rPr>
              <a:t> Green Marker = Successful Launch </a:t>
            </a:r>
          </a:p>
          <a:p>
            <a:pPr marL="0" indent="0">
              <a:lnSpc>
                <a:spcPct val="100000"/>
              </a:lnSpc>
              <a:spcBef>
                <a:spcPts val="1400"/>
              </a:spcBef>
              <a:buNone/>
            </a:pPr>
            <a:r>
              <a:rPr lang="en-US" sz="1800" b="0" i="0" u="none" strike="noStrike" baseline="0" dirty="0">
                <a:solidFill>
                  <a:schemeClr val="tx1"/>
                </a:solidFill>
                <a:latin typeface="AAAAA E+ Graphik"/>
              </a:rPr>
              <a:t> Red Marker = Failed Launch</a:t>
            </a:r>
          </a:p>
          <a:p>
            <a:pPr marL="0" indent="0">
              <a:lnSpc>
                <a:spcPct val="100000"/>
              </a:lnSpc>
              <a:spcBef>
                <a:spcPts val="1400"/>
              </a:spcBef>
              <a:buNone/>
            </a:pPr>
            <a:r>
              <a:rPr lang="en-US" sz="1800" b="0" i="0" u="none" strike="noStrike" baseline="0" dirty="0">
                <a:solidFill>
                  <a:schemeClr val="tx1"/>
                </a:solidFill>
                <a:latin typeface="AAAAA E+ Graphik"/>
              </a:rPr>
              <a:t> • Launch Site KSC LC-39A has a very high Success Rate. </a:t>
            </a:r>
            <a:endParaRPr lang="en-US" dirty="0">
              <a:solidFill>
                <a:schemeClr val="tx1"/>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1" i="0" u="none" strike="noStrike" baseline="0">
                <a:solidFill>
                  <a:schemeClr val="tx1"/>
                </a:solidFill>
                <a:latin typeface="AAAAA B+ Graphik"/>
              </a:rPr>
              <a:t>Colour-labeled launch records on the map</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65B7C5B8-3C72-435D-2149-6B20E3EC5300}"/>
              </a:ext>
            </a:extLst>
          </p:cNvPr>
          <p:cNvPicPr>
            <a:picLocks noChangeAspect="1"/>
          </p:cNvPicPr>
          <p:nvPr/>
        </p:nvPicPr>
        <p:blipFill>
          <a:blip r:embed="rId3"/>
          <a:stretch>
            <a:fillRect/>
          </a:stretch>
        </p:blipFill>
        <p:spPr>
          <a:xfrm>
            <a:off x="5791804" y="2524721"/>
            <a:ext cx="6281056" cy="40067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690689"/>
            <a:ext cx="4169229" cy="4895168"/>
          </a:xfrm>
          <a:prstGeom prst="rect">
            <a:avLst/>
          </a:prstGeom>
        </p:spPr>
        <p:txBody>
          <a:bodyPr lIns="91440" tIns="45720" rIns="91440" bIns="45720" anchor="t">
            <a:normAutofit fontScale="92500" lnSpcReduction="10000"/>
          </a:bodyPr>
          <a:lstStyle/>
          <a:p>
            <a:r>
              <a:rPr lang="en-IN" sz="1800" b="1" i="0" u="none" strike="noStrike" baseline="0" dirty="0">
                <a:solidFill>
                  <a:srgbClr val="000000"/>
                </a:solidFill>
                <a:latin typeface="Avenir Next LT Pro" panose="020B0504020202020204" pitchFamily="34" charset="0"/>
              </a:rPr>
              <a:t>CCAFS SLC-40</a:t>
            </a:r>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Coasts</a:t>
            </a:r>
            <a:r>
              <a:rPr lang="en-US" sz="1800" b="0" i="0" u="none" strike="noStrike" baseline="0" dirty="0">
                <a:solidFill>
                  <a:srgbClr val="000000"/>
                </a:solidFill>
                <a:latin typeface="Avenir Next LT Pro" panose="020B0504020202020204" pitchFamily="34" charset="0"/>
              </a:rPr>
              <a:t>: help ensure that spent stages dropped along the launch path or failed launches don't fall on people or property.</a:t>
            </a:r>
          </a:p>
          <a:p>
            <a:r>
              <a:rPr lang="en-US" sz="1800" b="1" i="0" u="none" strike="noStrike" baseline="0" dirty="0">
                <a:solidFill>
                  <a:srgbClr val="000000"/>
                </a:solidFill>
                <a:latin typeface="Avenir Next LT Pro" panose="020B0504020202020204" pitchFamily="34" charset="0"/>
              </a:rPr>
              <a:t>Safety / Security: There </a:t>
            </a:r>
            <a:r>
              <a:rPr lang="en-US" sz="1800" b="0" i="0" u="none" strike="noStrike" baseline="0" dirty="0">
                <a:solidFill>
                  <a:srgbClr val="000000"/>
                </a:solidFill>
                <a:latin typeface="Avenir Next LT Pro" panose="020B0504020202020204" pitchFamily="34" charset="0"/>
              </a:rPr>
              <a:t>needs to be an exclusion zone around the launch site to keep unauthorized people away and keep people safe.</a:t>
            </a:r>
          </a:p>
          <a:p>
            <a:r>
              <a:rPr lang="en-US" sz="1800" b="1" i="0" u="none" strike="noStrike" baseline="0" dirty="0">
                <a:solidFill>
                  <a:srgbClr val="000000"/>
                </a:solidFill>
                <a:latin typeface="Avenir Next LT Pro" panose="020B0504020202020204" pitchFamily="34" charset="0"/>
              </a:rPr>
              <a:t>Transportation/Infrastructure and Cities</a:t>
            </a:r>
            <a:r>
              <a:rPr lang="en-US" sz="1800" b="0" i="0" u="none" strike="noStrike" baseline="0" dirty="0">
                <a:solidFill>
                  <a:srgbClr val="000000"/>
                </a:solidFill>
                <a:latin typeface="Avenir Next LT Pro" panose="020B0504020202020204" pitchFamily="34" charset="0"/>
              </a:rPr>
              <a:t>: need to be away from anything a failed launch can damage, but still close enough to roads/rails/docks to be able to bring people and material to or from it in support of launch activities.</a:t>
            </a:r>
          </a:p>
          <a:p>
            <a:pPr>
              <a:lnSpc>
                <a:spcPct val="100000"/>
              </a:lnSpc>
              <a:spcBef>
                <a:spcPts val="1400"/>
              </a:spcBef>
            </a:pPr>
            <a:r>
              <a:rPr lang="en-US" sz="2200" dirty="0">
                <a:solidFill>
                  <a:schemeClr val="accent3">
                    <a:lumMod val="25000"/>
                  </a:schemeClr>
                </a:solidFill>
                <a:latin typeface="Abadi" panose="020B0604020104020204" pitchFamily="34" charset="0"/>
              </a:rPr>
              <a:t>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i="0" u="none" strike="noStrike" baseline="0" dirty="0">
                <a:solidFill>
                  <a:srgbClr val="000000"/>
                </a:solidFill>
                <a:latin typeface="AAAAA B+ Graphik"/>
              </a:rPr>
              <a:t>Distance from the launch site KSC LC-39A to its proximities</a:t>
            </a:r>
            <a:endParaRPr lang="en-US" sz="2800" dirty="0">
              <a:solidFill>
                <a:srgbClr val="0B49CB"/>
              </a:solidFill>
              <a:latin typeface="Abadi"/>
            </a:endParaRPr>
          </a:p>
        </p:txBody>
      </p:sp>
      <p:pic>
        <p:nvPicPr>
          <p:cNvPr id="4" name="Picture 3">
            <a:extLst>
              <a:ext uri="{FF2B5EF4-FFF2-40B4-BE49-F238E27FC236}">
                <a16:creationId xmlns:a16="http://schemas.microsoft.com/office/drawing/2014/main" id="{2EB0A834-E0B2-6803-5965-5FAD66408B90}"/>
              </a:ext>
            </a:extLst>
          </p:cNvPr>
          <p:cNvPicPr>
            <a:picLocks noChangeAspect="1"/>
          </p:cNvPicPr>
          <p:nvPr/>
        </p:nvPicPr>
        <p:blipFill>
          <a:blip r:embed="rId3"/>
          <a:stretch>
            <a:fillRect/>
          </a:stretch>
        </p:blipFill>
        <p:spPr>
          <a:xfrm>
            <a:off x="4310744" y="1514925"/>
            <a:ext cx="7881256" cy="507093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29B107D2-0204-9A58-7D13-1F5226D39ED3}"/>
              </a:ext>
            </a:extLst>
          </p:cNvPr>
          <p:cNvPicPr>
            <a:picLocks noGrp="1" noChangeAspect="1"/>
          </p:cNvPicPr>
          <p:nvPr>
            <p:ph idx="4294967295"/>
          </p:nvPr>
        </p:nvPicPr>
        <p:blipFill>
          <a:blip r:embed="rId3"/>
          <a:stretch>
            <a:fillRect/>
          </a:stretch>
        </p:blipFill>
        <p:spPr>
          <a:xfrm>
            <a:off x="391472" y="1600201"/>
            <a:ext cx="11272678" cy="2906486"/>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713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Launch success count for all sites</a:t>
            </a:r>
          </a:p>
        </p:txBody>
      </p:sp>
      <p:sp>
        <p:nvSpPr>
          <p:cNvPr id="7" name="TextBox 6">
            <a:extLst>
              <a:ext uri="{FF2B5EF4-FFF2-40B4-BE49-F238E27FC236}">
                <a16:creationId xmlns:a16="http://schemas.microsoft.com/office/drawing/2014/main" id="{59DAB8D8-E1EB-732B-A4DD-F299BEA29869}"/>
              </a:ext>
            </a:extLst>
          </p:cNvPr>
          <p:cNvSpPr txBox="1"/>
          <p:nvPr/>
        </p:nvSpPr>
        <p:spPr>
          <a:xfrm>
            <a:off x="770011" y="5073133"/>
            <a:ext cx="8771164" cy="369332"/>
          </a:xfrm>
          <a:prstGeom prst="rect">
            <a:avLst/>
          </a:prstGeom>
          <a:noFill/>
        </p:spPr>
        <p:txBody>
          <a:bodyPr wrap="square">
            <a:spAutoFit/>
          </a:bodyPr>
          <a:lstStyle/>
          <a:p>
            <a:r>
              <a:rPr lang="en-US" sz="1800" b="0" i="0" u="none" strike="noStrike" baseline="0" dirty="0">
                <a:latin typeface="AAAAA E+ Graphik"/>
              </a:rPr>
              <a:t>The chart clearly shows that from all the sites, KSC LC-39A has the most successful launches. </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42C5-B40C-D506-1378-289C9B037F1D}"/>
              </a:ext>
            </a:extLst>
          </p:cNvPr>
          <p:cNvSpPr>
            <a:spLocks noGrp="1"/>
          </p:cNvSpPr>
          <p:nvPr>
            <p:ph type="title"/>
          </p:nvPr>
        </p:nvSpPr>
        <p:spPr>
          <a:xfrm>
            <a:off x="566057" y="681037"/>
            <a:ext cx="10515600" cy="819831"/>
          </a:xfrm>
        </p:spPr>
        <p:txBody>
          <a:bodyPr/>
          <a:lstStyle/>
          <a:p>
            <a:r>
              <a:rPr lang="en-IN" dirty="0"/>
              <a:t>Results-</a:t>
            </a:r>
          </a:p>
        </p:txBody>
      </p:sp>
      <p:sp>
        <p:nvSpPr>
          <p:cNvPr id="3" name="Content Placeholder 2">
            <a:extLst>
              <a:ext uri="{FF2B5EF4-FFF2-40B4-BE49-F238E27FC236}">
                <a16:creationId xmlns:a16="http://schemas.microsoft.com/office/drawing/2014/main" id="{C7B2A1EA-2351-3591-2A49-3C59EEC059F3}"/>
              </a:ext>
            </a:extLst>
          </p:cNvPr>
          <p:cNvSpPr>
            <a:spLocks noGrp="1"/>
          </p:cNvSpPr>
          <p:nvPr>
            <p:ph idx="1"/>
          </p:nvPr>
        </p:nvSpPr>
        <p:spPr>
          <a:xfrm>
            <a:off x="838200" y="1825625"/>
            <a:ext cx="10515600" cy="4052661"/>
          </a:xfrm>
        </p:spPr>
        <p:txBody>
          <a:bodyPr/>
          <a:lstStyle/>
          <a:p>
            <a:r>
              <a:rPr lang="en-IN" sz="1800" b="1" i="0" u="none" strike="noStrike" baseline="0" dirty="0">
                <a:solidFill>
                  <a:srgbClr val="000000"/>
                </a:solidFill>
                <a:latin typeface="Avenir Next LT Pro" panose="020B0504020202020204" pitchFamily="34" charset="0"/>
              </a:rPr>
              <a:t>Exploratory Data Analysis:</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Launch success has improved over time</a:t>
            </a:r>
          </a:p>
          <a:p>
            <a:r>
              <a:rPr lang="en-US" sz="1800" b="0" i="0" u="none" strike="noStrike" baseline="0" dirty="0">
                <a:solidFill>
                  <a:srgbClr val="000000"/>
                </a:solidFill>
                <a:latin typeface="Avenir Next LT Pro" panose="020B0504020202020204" pitchFamily="34" charset="0"/>
              </a:rPr>
              <a:t>KSC LC-39A has the highest success rate among landing sites</a:t>
            </a:r>
          </a:p>
          <a:p>
            <a:r>
              <a:rPr lang="en-US" sz="1800" b="0" i="0" u="none" strike="noStrike" baseline="0" dirty="0">
                <a:solidFill>
                  <a:srgbClr val="000000"/>
                </a:solidFill>
                <a:latin typeface="Avenir Next LT Pro" panose="020B0504020202020204" pitchFamily="34" charset="0"/>
              </a:rPr>
              <a:t>Orbits ES-L1, GEO, HEO, and SSO have a 100% success rate</a:t>
            </a:r>
          </a:p>
          <a:p>
            <a:endParaRPr lang="en-IN" sz="1800" b="0" i="0" u="none" strike="noStrike" baseline="0" dirty="0">
              <a:solidFill>
                <a:srgbClr val="000000"/>
              </a:solidFill>
              <a:latin typeface="Avenir Next LT Pro" panose="020B0504020202020204" pitchFamily="34" charset="0"/>
            </a:endParaRPr>
          </a:p>
          <a:p>
            <a:pPr marL="0" indent="0">
              <a:buNone/>
            </a:pPr>
            <a:r>
              <a:rPr lang="en-IN" sz="1800" b="1" i="0" u="none" strike="noStrike" baseline="0" dirty="0">
                <a:solidFill>
                  <a:srgbClr val="000000"/>
                </a:solidFill>
                <a:latin typeface="Avenir Next LT Pro" panose="020B0504020202020204" pitchFamily="34" charset="0"/>
              </a:rPr>
              <a:t>Visualization/Analytics:</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Most launch sites are near the equator, and all are close to the coast</a:t>
            </a:r>
          </a:p>
          <a:p>
            <a:endParaRPr lang="en-IN" sz="1800" b="0" i="0" u="none" strike="noStrike" baseline="0" dirty="0">
              <a:solidFill>
                <a:srgbClr val="000000"/>
              </a:solidFill>
              <a:latin typeface="Avenir Next LT Pro" panose="020B0504020202020204" pitchFamily="34" charset="0"/>
            </a:endParaRPr>
          </a:p>
          <a:p>
            <a:r>
              <a:rPr lang="en-IN" sz="1800" b="1" i="0" u="none" strike="noStrike" baseline="0" dirty="0">
                <a:solidFill>
                  <a:srgbClr val="000000"/>
                </a:solidFill>
                <a:latin typeface="Avenir Next LT Pro" panose="020B0504020202020204" pitchFamily="34" charset="0"/>
              </a:rPr>
              <a:t>Predictive Analytics:</a:t>
            </a:r>
            <a:endParaRPr lang="en-IN" sz="1800" b="0" i="0" u="none"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All models performed similarly on the test set. The decision tree model slightly outperformed</a:t>
            </a:r>
          </a:p>
          <a:p>
            <a:endParaRPr lang="en-IN" dirty="0"/>
          </a:p>
        </p:txBody>
      </p:sp>
    </p:spTree>
    <p:extLst>
      <p:ext uri="{BB962C8B-B14F-4D97-AF65-F5344CB8AC3E}">
        <p14:creationId xmlns:p14="http://schemas.microsoft.com/office/powerpoint/2010/main" val="820665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A5C60185-7D82-A50F-4356-0308B26009F4}"/>
              </a:ext>
            </a:extLst>
          </p:cNvPr>
          <p:cNvPicPr>
            <a:picLocks noGrp="1" noChangeAspect="1"/>
          </p:cNvPicPr>
          <p:nvPr>
            <p:ph idx="4294967295"/>
          </p:nvPr>
        </p:nvPicPr>
        <p:blipFill>
          <a:blip r:embed="rId3"/>
          <a:stretch>
            <a:fillRect/>
          </a:stretch>
        </p:blipFill>
        <p:spPr>
          <a:xfrm>
            <a:off x="674914" y="1376058"/>
            <a:ext cx="10842171" cy="3334586"/>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i="0" u="none" strike="noStrike" baseline="0" dirty="0">
                <a:solidFill>
                  <a:srgbClr val="000000"/>
                </a:solidFill>
                <a:latin typeface="AAAAA B+ Graphik"/>
              </a:rPr>
              <a:t>Launch site with highest launch success ratio</a:t>
            </a:r>
            <a:endParaRPr lang="en-US" sz="2800" dirty="0">
              <a:solidFill>
                <a:srgbClr val="0B49CB"/>
              </a:solidFill>
              <a:latin typeface="Abadi"/>
            </a:endParaRPr>
          </a:p>
        </p:txBody>
      </p:sp>
      <p:sp>
        <p:nvSpPr>
          <p:cNvPr id="7" name="TextBox 6">
            <a:extLst>
              <a:ext uri="{FF2B5EF4-FFF2-40B4-BE49-F238E27FC236}">
                <a16:creationId xmlns:a16="http://schemas.microsoft.com/office/drawing/2014/main" id="{503DB38C-194A-3907-E840-D3FFFE7CBF00}"/>
              </a:ext>
            </a:extLst>
          </p:cNvPr>
          <p:cNvSpPr txBox="1"/>
          <p:nvPr/>
        </p:nvSpPr>
        <p:spPr>
          <a:xfrm>
            <a:off x="884465" y="5577593"/>
            <a:ext cx="10066564" cy="369332"/>
          </a:xfrm>
          <a:prstGeom prst="rect">
            <a:avLst/>
          </a:prstGeom>
          <a:noFill/>
        </p:spPr>
        <p:txBody>
          <a:bodyPr wrap="square">
            <a:spAutoFit/>
          </a:bodyPr>
          <a:lstStyle/>
          <a:p>
            <a:r>
              <a:rPr lang="en-US" sz="1800" b="0" i="0" u="none" strike="noStrike" baseline="0" dirty="0">
                <a:latin typeface="AAAAA E+ Graphik"/>
              </a:rPr>
              <a:t>KSC LC-39A has the highest launch success rate (76.9%) with 10 successful and only 3 failed landings </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4DDF7737-0A3C-0A0A-6808-AAD360668D99}"/>
              </a:ext>
            </a:extLst>
          </p:cNvPr>
          <p:cNvPicPr>
            <a:picLocks noGrp="1" noChangeAspect="1"/>
          </p:cNvPicPr>
          <p:nvPr>
            <p:ph idx="4294967295"/>
          </p:nvPr>
        </p:nvPicPr>
        <p:blipFill>
          <a:blip r:embed="rId3"/>
          <a:stretch>
            <a:fillRect/>
          </a:stretch>
        </p:blipFill>
        <p:spPr>
          <a:xfrm>
            <a:off x="3418114" y="675833"/>
            <a:ext cx="8773886" cy="2728520"/>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476097" y="12678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i="0" u="none" strike="noStrike" baseline="0" dirty="0">
                <a:solidFill>
                  <a:srgbClr val="000000"/>
                </a:solidFill>
                <a:latin typeface="AAAAA B+ Graphik"/>
              </a:rPr>
              <a:t>Payload Mass vs. Launch Outcome for all sites</a:t>
            </a:r>
            <a:endParaRPr lang="en-US" sz="3200" dirty="0">
              <a:solidFill>
                <a:srgbClr val="0B49CB"/>
              </a:solidFill>
              <a:latin typeface="Abadi"/>
            </a:endParaRPr>
          </a:p>
        </p:txBody>
      </p:sp>
      <p:pic>
        <p:nvPicPr>
          <p:cNvPr id="7" name="Picture 6">
            <a:extLst>
              <a:ext uri="{FF2B5EF4-FFF2-40B4-BE49-F238E27FC236}">
                <a16:creationId xmlns:a16="http://schemas.microsoft.com/office/drawing/2014/main" id="{BA5799D7-2777-79EB-316A-E49145480F16}"/>
              </a:ext>
            </a:extLst>
          </p:cNvPr>
          <p:cNvPicPr>
            <a:picLocks noChangeAspect="1"/>
          </p:cNvPicPr>
          <p:nvPr/>
        </p:nvPicPr>
        <p:blipFill>
          <a:blip r:embed="rId4"/>
          <a:stretch>
            <a:fillRect/>
          </a:stretch>
        </p:blipFill>
        <p:spPr>
          <a:xfrm>
            <a:off x="3418114" y="3404353"/>
            <a:ext cx="8773886" cy="3453647"/>
          </a:xfrm>
          <a:prstGeom prst="rect">
            <a:avLst/>
          </a:prstGeom>
        </p:spPr>
      </p:pic>
      <p:sp>
        <p:nvSpPr>
          <p:cNvPr id="9" name="TextBox 8">
            <a:extLst>
              <a:ext uri="{FF2B5EF4-FFF2-40B4-BE49-F238E27FC236}">
                <a16:creationId xmlns:a16="http://schemas.microsoft.com/office/drawing/2014/main" id="{78260403-90E2-07D6-2600-1D82AB2F39F9}"/>
              </a:ext>
            </a:extLst>
          </p:cNvPr>
          <p:cNvSpPr txBox="1"/>
          <p:nvPr/>
        </p:nvSpPr>
        <p:spPr>
          <a:xfrm>
            <a:off x="198664" y="2202321"/>
            <a:ext cx="2479221" cy="2308324"/>
          </a:xfrm>
          <a:prstGeom prst="rect">
            <a:avLst/>
          </a:prstGeom>
          <a:noFill/>
        </p:spPr>
        <p:txBody>
          <a:bodyPr wrap="square">
            <a:spAutoFit/>
          </a:bodyPr>
          <a:lstStyle/>
          <a:p>
            <a:r>
              <a:rPr lang="en-US" sz="2400" b="0" i="0" u="none" strike="noStrike" baseline="0" dirty="0">
                <a:latin typeface="AAAAA E+ Graphik"/>
              </a:rPr>
              <a:t>The charts show that payloads between 2000 and 5500 kg have the highest success rate. </a:t>
            </a:r>
            <a:endParaRPr lang="en-IN" sz="24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000" b="0" i="0" u="none" strike="noStrike" baseline="0" dirty="0">
                <a:solidFill>
                  <a:schemeClr val="tx1"/>
                </a:solidFill>
                <a:latin typeface="AAAAA C+ Graphik"/>
              </a:rPr>
              <a:t>Explanation:</a:t>
            </a:r>
          </a:p>
          <a:p>
            <a:pPr>
              <a:lnSpc>
                <a:spcPct val="100000"/>
              </a:lnSpc>
              <a:spcBef>
                <a:spcPts val="1400"/>
              </a:spcBef>
            </a:pPr>
            <a:r>
              <a:rPr lang="en-US" sz="2000" b="0" i="0" u="none" strike="noStrike" baseline="0" dirty="0">
                <a:solidFill>
                  <a:schemeClr val="tx1"/>
                </a:solidFill>
                <a:latin typeface="AAAAA C+ Graphik"/>
              </a:rPr>
              <a:t> </a:t>
            </a:r>
            <a:r>
              <a:rPr lang="en-US" sz="2000" b="0" i="0" u="none" strike="noStrike" baseline="0" dirty="0">
                <a:solidFill>
                  <a:schemeClr val="tx1"/>
                </a:solidFill>
                <a:latin typeface="AAAAA E+ Graphik"/>
              </a:rPr>
              <a:t>Based on the scores of the Test Set, we can not con</a:t>
            </a:r>
            <a:r>
              <a:rPr lang="en-US" sz="2000" b="0" i="0" u="none" strike="noStrike" baseline="0" dirty="0">
                <a:solidFill>
                  <a:schemeClr val="tx1"/>
                </a:solidFill>
                <a:latin typeface="AAAAA F+ Graphik"/>
              </a:rPr>
              <a:t>f</a:t>
            </a:r>
            <a:r>
              <a:rPr lang="en-US" sz="2000" b="0" i="0" u="none" strike="noStrike" baseline="0" dirty="0">
                <a:solidFill>
                  <a:schemeClr val="tx1"/>
                </a:solidFill>
                <a:latin typeface="AAAAA E+ Graphik"/>
              </a:rPr>
              <a:t>irm which method performs best. </a:t>
            </a:r>
          </a:p>
          <a:p>
            <a:pPr>
              <a:lnSpc>
                <a:spcPct val="100000"/>
              </a:lnSpc>
              <a:spcBef>
                <a:spcPts val="1400"/>
              </a:spcBef>
            </a:pPr>
            <a:r>
              <a:rPr lang="en-US" sz="2000" b="0" i="0" u="none" strike="noStrike" baseline="0" dirty="0">
                <a:solidFill>
                  <a:schemeClr val="tx1"/>
                </a:solidFill>
                <a:latin typeface="AAAAA E+ Graphik"/>
              </a:rPr>
              <a:t> Same Test Set scores may be due to the small test sample size (18 samples). Therefore, we tested all methods based on the whole Dataset. </a:t>
            </a:r>
          </a:p>
          <a:p>
            <a:pPr>
              <a:lnSpc>
                <a:spcPct val="100000"/>
              </a:lnSpc>
              <a:spcBef>
                <a:spcPts val="1400"/>
              </a:spcBef>
            </a:pPr>
            <a:r>
              <a:rPr lang="en-US" sz="2000" b="0" i="0" u="none" strike="noStrike" baseline="0" dirty="0">
                <a:solidFill>
                  <a:schemeClr val="tx1"/>
                </a:solidFill>
                <a:latin typeface="AAAAA E+ Graphik"/>
              </a:rPr>
              <a:t> The scores of the whole Dataset con</a:t>
            </a:r>
            <a:r>
              <a:rPr lang="en-US" sz="2000" b="0" i="0" u="none" strike="noStrike" baseline="0" dirty="0">
                <a:solidFill>
                  <a:schemeClr val="tx1"/>
                </a:solidFill>
                <a:latin typeface="AAAAA F+ Graphik"/>
              </a:rPr>
              <a:t>f</a:t>
            </a:r>
            <a:r>
              <a:rPr lang="en-US" sz="2000" b="0" i="0" u="none" strike="noStrike" baseline="0" dirty="0">
                <a:solidFill>
                  <a:schemeClr val="tx1"/>
                </a:solidFill>
                <a:latin typeface="AAAAA E+ Graphik"/>
              </a:rPr>
              <a:t>irm that the best model is the Decision Tree Model. This model has not only higher scores but also the highest accuracy.</a:t>
            </a:r>
            <a:endParaRPr lang="en-US" sz="2000" dirty="0">
              <a:solidFill>
                <a:schemeClr val="tx1"/>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9C619698-3ED8-C3BC-E19D-A4D9BE808589}"/>
              </a:ext>
            </a:extLst>
          </p:cNvPr>
          <p:cNvSpPr txBox="1"/>
          <p:nvPr/>
        </p:nvSpPr>
        <p:spPr>
          <a:xfrm>
            <a:off x="6133792" y="1215917"/>
            <a:ext cx="6117770" cy="369332"/>
          </a:xfrm>
          <a:prstGeom prst="rect">
            <a:avLst/>
          </a:prstGeom>
          <a:noFill/>
        </p:spPr>
        <p:txBody>
          <a:bodyPr wrap="square">
            <a:spAutoFit/>
          </a:bodyPr>
          <a:lstStyle/>
          <a:p>
            <a:r>
              <a:rPr lang="en-US" sz="1800" b="0" i="0" u="none" strike="noStrike" baseline="0" dirty="0">
                <a:latin typeface="AAAAA C+ Graphik"/>
              </a:rPr>
              <a:t>Scores and Accuracy of the Test Set </a:t>
            </a:r>
            <a:endParaRPr lang="en-IN" dirty="0"/>
          </a:p>
        </p:txBody>
      </p:sp>
      <p:pic>
        <p:nvPicPr>
          <p:cNvPr id="7" name="Picture 6">
            <a:extLst>
              <a:ext uri="{FF2B5EF4-FFF2-40B4-BE49-F238E27FC236}">
                <a16:creationId xmlns:a16="http://schemas.microsoft.com/office/drawing/2014/main" id="{13A64738-5103-B4BA-58F7-2E68576128D4}"/>
              </a:ext>
            </a:extLst>
          </p:cNvPr>
          <p:cNvPicPr>
            <a:picLocks noChangeAspect="1"/>
          </p:cNvPicPr>
          <p:nvPr/>
        </p:nvPicPr>
        <p:blipFill>
          <a:blip r:embed="rId3"/>
          <a:stretch>
            <a:fillRect/>
          </a:stretch>
        </p:blipFill>
        <p:spPr>
          <a:xfrm>
            <a:off x="6014754" y="1713467"/>
            <a:ext cx="5151818" cy="1593056"/>
          </a:xfrm>
          <a:prstGeom prst="rect">
            <a:avLst/>
          </a:prstGeom>
        </p:spPr>
      </p:pic>
      <p:pic>
        <p:nvPicPr>
          <p:cNvPr id="10" name="Picture 9">
            <a:extLst>
              <a:ext uri="{FF2B5EF4-FFF2-40B4-BE49-F238E27FC236}">
                <a16:creationId xmlns:a16="http://schemas.microsoft.com/office/drawing/2014/main" id="{18238750-A51E-04F6-3F6D-C9DBB78CAF1C}"/>
              </a:ext>
            </a:extLst>
          </p:cNvPr>
          <p:cNvPicPr>
            <a:picLocks noChangeAspect="1"/>
          </p:cNvPicPr>
          <p:nvPr/>
        </p:nvPicPr>
        <p:blipFill>
          <a:blip r:embed="rId4"/>
          <a:stretch>
            <a:fillRect/>
          </a:stretch>
        </p:blipFill>
        <p:spPr>
          <a:xfrm>
            <a:off x="6133792" y="4566166"/>
            <a:ext cx="5326063" cy="1948543"/>
          </a:xfrm>
          <a:prstGeom prst="rect">
            <a:avLst/>
          </a:prstGeom>
        </p:spPr>
      </p:pic>
      <p:sp>
        <p:nvSpPr>
          <p:cNvPr id="12" name="TextBox 11">
            <a:extLst>
              <a:ext uri="{FF2B5EF4-FFF2-40B4-BE49-F238E27FC236}">
                <a16:creationId xmlns:a16="http://schemas.microsoft.com/office/drawing/2014/main" id="{03CFF071-30B1-AFFB-8E4B-ACE0E371BB43}"/>
              </a:ext>
            </a:extLst>
          </p:cNvPr>
          <p:cNvSpPr txBox="1"/>
          <p:nvPr/>
        </p:nvSpPr>
        <p:spPr>
          <a:xfrm>
            <a:off x="6215117" y="3919178"/>
            <a:ext cx="6117770" cy="369332"/>
          </a:xfrm>
          <a:prstGeom prst="rect">
            <a:avLst/>
          </a:prstGeom>
          <a:noFill/>
        </p:spPr>
        <p:txBody>
          <a:bodyPr wrap="square">
            <a:spAutoFit/>
          </a:bodyPr>
          <a:lstStyle/>
          <a:p>
            <a:r>
              <a:rPr lang="en-US" sz="1800" b="0" i="0" u="none" strike="noStrike" baseline="0" dirty="0">
                <a:latin typeface="AAAAA C+ Graphik"/>
              </a:rPr>
              <a:t>Scores and Accuracy of the Entire Data Set </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 y="2057400"/>
            <a:ext cx="5257800" cy="3811588"/>
          </a:xfrm>
          <a:prstGeom prst="rect">
            <a:avLst/>
          </a:prstGeom>
        </p:spPr>
        <p:txBody>
          <a:bodyPr>
            <a:normAutofit/>
          </a:bodyPr>
          <a:lstStyle/>
          <a:p>
            <a:pPr marL="0" indent="0">
              <a:lnSpc>
                <a:spcPct val="100000"/>
              </a:lnSpc>
              <a:spcBef>
                <a:spcPts val="1400"/>
              </a:spcBef>
              <a:buNone/>
            </a:pPr>
            <a:r>
              <a:rPr lang="en-US" sz="1800" b="0" i="0" u="none" strike="noStrike" baseline="0" dirty="0">
                <a:solidFill>
                  <a:schemeClr val="tx1"/>
                </a:solidFill>
                <a:latin typeface="AAAAA E+ Graphik"/>
              </a:rPr>
              <a:t>• Examining the confusion matrix, we see that logistic regression can distinguish between the different classes. We see that the major problem is false positives.</a:t>
            </a:r>
            <a:endParaRPr lang="en-US" sz="2200" dirty="0">
              <a:solidFill>
                <a:schemeClr val="tx1"/>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654132D-0172-C490-B4A5-8120C8A4BD6B}"/>
              </a:ext>
            </a:extLst>
          </p:cNvPr>
          <p:cNvPicPr>
            <a:picLocks noChangeAspect="1"/>
          </p:cNvPicPr>
          <p:nvPr/>
        </p:nvPicPr>
        <p:blipFill>
          <a:blip r:embed="rId3"/>
          <a:stretch>
            <a:fillRect/>
          </a:stretch>
        </p:blipFill>
        <p:spPr>
          <a:xfrm>
            <a:off x="5045834" y="1199261"/>
            <a:ext cx="6694109" cy="5120089"/>
          </a:xfrm>
          <a:prstGeom prst="rect">
            <a:avLst/>
          </a:prstGeom>
        </p:spPr>
      </p:pic>
      <p:pic>
        <p:nvPicPr>
          <p:cNvPr id="7" name="Picture 6">
            <a:extLst>
              <a:ext uri="{FF2B5EF4-FFF2-40B4-BE49-F238E27FC236}">
                <a16:creationId xmlns:a16="http://schemas.microsoft.com/office/drawing/2014/main" id="{832FA1C4-AA0E-6C2B-9493-31066F626C9E}"/>
              </a:ext>
            </a:extLst>
          </p:cNvPr>
          <p:cNvPicPr>
            <a:picLocks noChangeAspect="1"/>
          </p:cNvPicPr>
          <p:nvPr/>
        </p:nvPicPr>
        <p:blipFill>
          <a:blip r:embed="rId4"/>
          <a:stretch>
            <a:fillRect/>
          </a:stretch>
        </p:blipFill>
        <p:spPr>
          <a:xfrm>
            <a:off x="423642" y="4343400"/>
            <a:ext cx="3375471" cy="230252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8857" y="1545771"/>
            <a:ext cx="11285611" cy="4773579"/>
          </a:xfrm>
          <a:prstGeom prst="rect">
            <a:avLst/>
          </a:prstGeom>
        </p:spPr>
        <p:txBody>
          <a:bodyPr>
            <a:normAutofit/>
          </a:bodyPr>
          <a:lstStyle/>
          <a:p>
            <a:pPr algn="l"/>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Model Performance</a:t>
            </a:r>
            <a:r>
              <a:rPr lang="en-US" sz="1800" b="0" i="0" u="none" strike="noStrike" baseline="0" dirty="0">
                <a:solidFill>
                  <a:srgbClr val="000000"/>
                </a:solidFill>
                <a:latin typeface="Avenir Next LT Pro" panose="020B0504020202020204" pitchFamily="34" charset="0"/>
              </a:rPr>
              <a:t>: The models performed similarly on the test set with the decision tree model slightly outperforming</a:t>
            </a:r>
          </a:p>
          <a:p>
            <a:r>
              <a:rPr lang="en-US" sz="1800" b="1" i="0" u="none" strike="noStrike" baseline="0" dirty="0">
                <a:solidFill>
                  <a:srgbClr val="000000"/>
                </a:solidFill>
                <a:latin typeface="Avenir Next LT Pro" panose="020B0504020202020204" pitchFamily="34" charset="0"/>
              </a:rPr>
              <a:t>Equator</a:t>
            </a:r>
            <a:r>
              <a:rPr lang="en-US" sz="1800" b="0" i="0" u="none" strike="noStrike" baseline="0" dirty="0">
                <a:solidFill>
                  <a:srgbClr val="000000"/>
                </a:solidFill>
                <a:latin typeface="Avenir Next LT Pro" panose="020B0504020202020204" pitchFamily="34" charset="0"/>
              </a:rPr>
              <a:t>: Most of the launch sites are near the equator for an additional natural boost -due to the rotational speed of earth –which helps save the cost of putting in extra fuel and boosters</a:t>
            </a:r>
          </a:p>
          <a:p>
            <a:r>
              <a:rPr lang="en-US" sz="1800" b="1" i="0" u="none" strike="noStrike" baseline="0" dirty="0">
                <a:solidFill>
                  <a:srgbClr val="000000"/>
                </a:solidFill>
                <a:latin typeface="Avenir Next LT Pro" panose="020B0504020202020204" pitchFamily="34" charset="0"/>
              </a:rPr>
              <a:t>Coast</a:t>
            </a:r>
            <a:r>
              <a:rPr lang="en-US" sz="1800" b="0" i="0" u="none" strike="noStrike" baseline="0" dirty="0">
                <a:solidFill>
                  <a:srgbClr val="000000"/>
                </a:solidFill>
                <a:latin typeface="Avenir Next LT Pro" panose="020B0504020202020204" pitchFamily="34" charset="0"/>
              </a:rPr>
              <a:t>: All the launch sites are close to the coast</a:t>
            </a:r>
          </a:p>
          <a:p>
            <a:r>
              <a:rPr lang="en-US" sz="1800" b="1" i="0" u="none" strike="noStrike" baseline="0" dirty="0">
                <a:solidFill>
                  <a:srgbClr val="000000"/>
                </a:solidFill>
                <a:latin typeface="Avenir Next LT Pro" panose="020B0504020202020204" pitchFamily="34" charset="0"/>
              </a:rPr>
              <a:t>Launch Success</a:t>
            </a:r>
            <a:r>
              <a:rPr lang="en-US" sz="1800" b="0" i="0" u="none" strike="noStrike" baseline="0" dirty="0">
                <a:solidFill>
                  <a:srgbClr val="000000"/>
                </a:solidFill>
                <a:latin typeface="Avenir Next LT Pro" panose="020B0504020202020204" pitchFamily="34" charset="0"/>
              </a:rPr>
              <a:t>: Increases over time</a:t>
            </a:r>
          </a:p>
          <a:p>
            <a:r>
              <a:rPr lang="en-US" sz="1800" b="1" i="0" u="none" strike="noStrike" baseline="0" dirty="0">
                <a:solidFill>
                  <a:srgbClr val="000000"/>
                </a:solidFill>
                <a:latin typeface="Avenir Next LT Pro" panose="020B0504020202020204" pitchFamily="34" charset="0"/>
              </a:rPr>
              <a:t>KSC LC-39A</a:t>
            </a:r>
            <a:r>
              <a:rPr lang="en-US" sz="1800" b="0" i="0" u="none" strike="noStrike" baseline="0" dirty="0">
                <a:solidFill>
                  <a:srgbClr val="000000"/>
                </a:solidFill>
                <a:latin typeface="Avenir Next LT Pro" panose="020B0504020202020204" pitchFamily="34" charset="0"/>
              </a:rPr>
              <a:t>: Has the highest success rate among launch sites. Has a 100% success rate for launches less than 5,500 kg </a:t>
            </a:r>
          </a:p>
          <a:p>
            <a:r>
              <a:rPr lang="en-US" sz="1800" b="1" i="0" u="none" strike="noStrike" baseline="0" dirty="0">
                <a:solidFill>
                  <a:srgbClr val="000000"/>
                </a:solidFill>
                <a:latin typeface="Avenir Next LT Pro" panose="020B0504020202020204" pitchFamily="34" charset="0"/>
              </a:rPr>
              <a:t>Orbits</a:t>
            </a:r>
            <a:r>
              <a:rPr lang="en-US" sz="1800" b="0" i="0" u="none" strike="noStrike" baseline="0" dirty="0">
                <a:solidFill>
                  <a:srgbClr val="000000"/>
                </a:solidFill>
                <a:latin typeface="Avenir Next LT Pro" panose="020B0504020202020204" pitchFamily="34" charset="0"/>
              </a:rPr>
              <a:t>: ES-L1, GEO, HEO, and SSO have a 100% success rate</a:t>
            </a:r>
          </a:p>
          <a:p>
            <a:r>
              <a:rPr lang="en-US" sz="1800" b="1" i="0" u="none" strike="noStrike" baseline="0" dirty="0">
                <a:solidFill>
                  <a:srgbClr val="000000"/>
                </a:solidFill>
                <a:latin typeface="Avenir Next LT Pro" panose="020B0504020202020204" pitchFamily="34" charset="0"/>
              </a:rPr>
              <a:t>Payload Mass</a:t>
            </a:r>
            <a:r>
              <a:rPr lang="en-US" sz="1800" b="0" i="0" u="none" strike="noStrike" baseline="0" dirty="0">
                <a:solidFill>
                  <a:srgbClr val="000000"/>
                </a:solidFill>
                <a:latin typeface="Avenir Next LT Pro" panose="020B0504020202020204" pitchFamily="34" charset="0"/>
              </a:rPr>
              <a:t>: Across all launch sites, the higher the payload mass (kg), the higher the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Introduction</a:t>
            </a:r>
            <a:endParaRPr lang="en-US" dirty="0">
              <a:solidFill>
                <a:schemeClr val="tx1"/>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66434" y="1404258"/>
            <a:ext cx="11059132" cy="5301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u="sng" dirty="0">
                <a:solidFill>
                  <a:schemeClr val="accent3">
                    <a:lumMod val="25000"/>
                  </a:schemeClr>
                </a:solidFill>
                <a:latin typeface="Abadi" panose="020B0604020104020204" pitchFamily="34" charset="0"/>
              </a:rPr>
              <a:t>Background-</a:t>
            </a:r>
          </a:p>
          <a:p>
            <a:r>
              <a:rPr lang="en-US" sz="1800" b="0" i="0" u="none" strike="noStrike" baseline="0" dirty="0">
                <a:solidFill>
                  <a:srgbClr val="000000"/>
                </a:solidFill>
                <a:latin typeface="Avenir Next LT Pro" panose="020B0504020202020204" pitchFamily="34" charset="0"/>
              </a:rPr>
              <a:t>SpaceX, a leader in the space industry, strives to make space travel affordable for everyone. Its accomplishments include sending spacecraft to the international space station, launching a satellite constellation that provides internet access, and sending manned missions to space. SpaceX can do this because the rocket launches are relatively inexpensive ($62 million per launch) due to its novel reuse of the first stage of its Falcon 9 rocket. Other providers, which are not able to reuse the first stage, cost upwards of $165 million each. By determining if the first stage will land, we can determine the price of the launch. To do this, we can use public data and machine learning models to predict whether SpaceX –or a competing company –can reuse the first stage.</a:t>
            </a:r>
          </a:p>
          <a:p>
            <a:endParaRPr lang="en-US" sz="1800" dirty="0">
              <a:solidFill>
                <a:srgbClr val="000000"/>
              </a:solidFill>
              <a:latin typeface="Avenir Next LT Pro" panose="020B0504020202020204" pitchFamily="34" charset="0"/>
            </a:endParaRPr>
          </a:p>
          <a:p>
            <a:pPr marL="0" indent="0">
              <a:buNone/>
            </a:pPr>
            <a:endParaRPr lang="en-US" sz="1800" b="0" i="0" u="none" strike="noStrike" baseline="0" dirty="0">
              <a:solidFill>
                <a:srgbClr val="000000"/>
              </a:solidFill>
              <a:latin typeface="Avenir Next LT Pro" panose="020B0504020202020204" pitchFamily="34" charset="0"/>
            </a:endParaRPr>
          </a:p>
          <a:p>
            <a:r>
              <a:rPr lang="en-IN" sz="1800" b="1" i="0" u="sng" strike="noStrike" baseline="0" dirty="0">
                <a:solidFill>
                  <a:srgbClr val="000000"/>
                </a:solidFill>
                <a:latin typeface="Avenir Next LT Pro" panose="020B0504020202020204" pitchFamily="34" charset="0"/>
              </a:rPr>
              <a:t>Explore-</a:t>
            </a:r>
            <a:endParaRPr lang="en-IN" sz="1800" b="0" i="0" u="sng" strike="noStrike" baseline="0" dirty="0">
              <a:solidFill>
                <a:srgbClr val="000000"/>
              </a:solidFill>
              <a:latin typeface="Avenir Next LT Pro" panose="020B0504020202020204" pitchFamily="34" charset="0"/>
            </a:endParaRPr>
          </a:p>
          <a:p>
            <a:r>
              <a:rPr lang="en-US" sz="1800" b="0" i="0" u="none" strike="noStrike" baseline="0" dirty="0">
                <a:solidFill>
                  <a:srgbClr val="000000"/>
                </a:solidFill>
                <a:latin typeface="Avenir Next LT Pro" panose="020B0504020202020204" pitchFamily="34" charset="0"/>
              </a:rPr>
              <a:t>How payload mass, launch site, number of flights, and orbits affect first-stage landing success</a:t>
            </a:r>
          </a:p>
          <a:p>
            <a:r>
              <a:rPr lang="en-US" sz="1800" b="0" i="0" u="none" strike="noStrike" baseline="0" dirty="0">
                <a:solidFill>
                  <a:srgbClr val="000000"/>
                </a:solidFill>
                <a:latin typeface="Avenir Next LT Pro" panose="020B0504020202020204" pitchFamily="34" charset="0"/>
              </a:rPr>
              <a:t>Rate of successful landings over time</a:t>
            </a:r>
          </a:p>
          <a:p>
            <a:r>
              <a:rPr lang="en-US" sz="1800" b="0" i="0" u="none" strike="noStrike" baseline="0" dirty="0">
                <a:solidFill>
                  <a:srgbClr val="000000"/>
                </a:solidFill>
                <a:latin typeface="Avenir Next LT Pro" panose="020B0504020202020204" pitchFamily="34" charset="0"/>
              </a:rPr>
              <a:t>Best predictive model for successful landing (binary classification)</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863838"/>
            <a:ext cx="10104817" cy="339396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N" sz="1800" b="1" i="0" u="none" strike="noStrike" baseline="0" dirty="0">
                <a:solidFill>
                  <a:srgbClr val="000000"/>
                </a:solidFill>
                <a:latin typeface="Avenir Next LT Pro" panose="020B0504020202020204" pitchFamily="34" charset="0"/>
              </a:rPr>
              <a:t>Steps</a:t>
            </a:r>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Collect </a:t>
            </a:r>
            <a:r>
              <a:rPr lang="en-US" sz="1800" b="0" i="0" u="none" strike="noStrike" baseline="0" dirty="0">
                <a:solidFill>
                  <a:srgbClr val="000000"/>
                </a:solidFill>
                <a:latin typeface="Avenir Next LT Pro" panose="020B0504020202020204" pitchFamily="34" charset="0"/>
              </a:rPr>
              <a:t>data using SpaceX REST API and web scraping techniques</a:t>
            </a:r>
          </a:p>
          <a:p>
            <a:r>
              <a:rPr lang="en-US" sz="1800" b="1" i="0" u="none" strike="noStrike" baseline="0" dirty="0">
                <a:solidFill>
                  <a:srgbClr val="000000"/>
                </a:solidFill>
                <a:latin typeface="Avenir Next LT Pro" panose="020B0504020202020204" pitchFamily="34" charset="0"/>
              </a:rPr>
              <a:t>Wrangle </a:t>
            </a:r>
            <a:r>
              <a:rPr lang="en-US" sz="1800" b="0" i="0" u="none" strike="noStrike" baseline="0" dirty="0">
                <a:solidFill>
                  <a:srgbClr val="000000"/>
                </a:solidFill>
                <a:latin typeface="Avenir Next LT Pro" panose="020B0504020202020204" pitchFamily="34" charset="0"/>
              </a:rPr>
              <a:t>data –by filtering the data, handling missing values, and applying one hot encoding –to prepare the data for analysis and modeling</a:t>
            </a:r>
          </a:p>
          <a:p>
            <a:r>
              <a:rPr lang="en-US" sz="1800" b="1" i="0" u="none" strike="noStrike" baseline="0" dirty="0">
                <a:solidFill>
                  <a:srgbClr val="000000"/>
                </a:solidFill>
                <a:latin typeface="Avenir Next LT Pro" panose="020B0504020202020204" pitchFamily="34" charset="0"/>
              </a:rPr>
              <a:t>Explore </a:t>
            </a:r>
            <a:r>
              <a:rPr lang="en-US" sz="1800" b="0" i="0" u="none" strike="noStrike" baseline="0" dirty="0">
                <a:solidFill>
                  <a:srgbClr val="000000"/>
                </a:solidFill>
                <a:latin typeface="Avenir Next LT Pro" panose="020B0504020202020204" pitchFamily="34" charset="0"/>
              </a:rPr>
              <a:t>data via EDA with SQL and data visualization techniques </a:t>
            </a:r>
          </a:p>
          <a:p>
            <a:r>
              <a:rPr lang="en-US" sz="1800" b="1" i="0" u="none" strike="noStrike" baseline="0" dirty="0">
                <a:solidFill>
                  <a:srgbClr val="000000"/>
                </a:solidFill>
                <a:latin typeface="Avenir Next LT Pro" panose="020B0504020202020204" pitchFamily="34" charset="0"/>
              </a:rPr>
              <a:t>Visualize </a:t>
            </a:r>
            <a:r>
              <a:rPr lang="en-US" sz="1800" b="0" i="0" u="none" strike="noStrike" baseline="0" dirty="0">
                <a:solidFill>
                  <a:srgbClr val="000000"/>
                </a:solidFill>
                <a:latin typeface="Avenir Next LT Pro" panose="020B0504020202020204" pitchFamily="34" charset="0"/>
              </a:rPr>
              <a:t>the data using Folium and </a:t>
            </a:r>
            <a:r>
              <a:rPr lang="en-US" sz="1800" b="0" i="0" u="none" strike="noStrike" baseline="0" dirty="0" err="1">
                <a:solidFill>
                  <a:srgbClr val="000000"/>
                </a:solidFill>
                <a:latin typeface="Avenir Next LT Pro" panose="020B0504020202020204" pitchFamily="34" charset="0"/>
              </a:rPr>
              <a:t>Plotly</a:t>
            </a:r>
            <a:r>
              <a:rPr lang="en-US" sz="1800" b="0" i="0" u="none" strike="noStrike" baseline="0" dirty="0">
                <a:solidFill>
                  <a:srgbClr val="000000"/>
                </a:solidFill>
                <a:latin typeface="Avenir Next LT Pro" panose="020B0504020202020204" pitchFamily="34" charset="0"/>
              </a:rPr>
              <a:t> Dash</a:t>
            </a:r>
          </a:p>
          <a:p>
            <a:r>
              <a:rPr lang="en-US" sz="1800" b="1" i="0" u="none" strike="noStrike" baseline="0" dirty="0">
                <a:solidFill>
                  <a:srgbClr val="000000"/>
                </a:solidFill>
                <a:latin typeface="Avenir Next LT Pro" panose="020B0504020202020204" pitchFamily="34" charset="0"/>
              </a:rPr>
              <a:t>Build models to</a:t>
            </a:r>
            <a:r>
              <a:rPr lang="en-US" sz="1800" b="0" i="0" u="none" strike="noStrike" baseline="0" dirty="0">
                <a:solidFill>
                  <a:srgbClr val="000000"/>
                </a:solidFill>
                <a:latin typeface="Avenir Next LT Pro" panose="020B0504020202020204" pitchFamily="34" charset="0"/>
              </a:rPr>
              <a:t> predict landing outcomes using classification models. Tune and evaluate models to find the best model and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Methodology</a:t>
            </a:r>
            <a:endParaRPr lang="en-US" dirty="0">
              <a:solidFill>
                <a:schemeClr val="tx1"/>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r>
              <a:rPr lang="en-IN" sz="1800" b="1" i="0" u="none" strike="noStrike" baseline="0" dirty="0">
                <a:solidFill>
                  <a:srgbClr val="000000"/>
                </a:solidFill>
                <a:latin typeface="Avenir Next LT Pro" panose="020B0504020202020204" pitchFamily="34" charset="0"/>
              </a:rPr>
              <a:t>Steps</a:t>
            </a:r>
            <a:endParaRPr lang="en-IN" sz="1800" b="0" i="0" u="none" strike="noStrike" baseline="0" dirty="0">
              <a:solidFill>
                <a:srgbClr val="000000"/>
              </a:solidFill>
              <a:latin typeface="Avenir Next LT Pro" panose="020B0504020202020204" pitchFamily="34" charset="0"/>
            </a:endParaRPr>
          </a:p>
          <a:p>
            <a:r>
              <a:rPr lang="en-US" sz="1800" b="1" i="0" u="none" strike="noStrike" baseline="0" dirty="0">
                <a:solidFill>
                  <a:srgbClr val="000000"/>
                </a:solidFill>
                <a:latin typeface="Avenir Next LT Pro" panose="020B0504020202020204" pitchFamily="34" charset="0"/>
              </a:rPr>
              <a:t>Request data </a:t>
            </a:r>
            <a:r>
              <a:rPr lang="en-US" sz="1800" b="0" i="0" u="none" strike="noStrike" baseline="0" dirty="0">
                <a:solidFill>
                  <a:srgbClr val="000000"/>
                </a:solidFill>
                <a:latin typeface="Avenir Next LT Pro" panose="020B0504020202020204" pitchFamily="34" charset="0"/>
              </a:rPr>
              <a:t>from SpaceX API (rocket launch data)</a:t>
            </a:r>
          </a:p>
          <a:p>
            <a:r>
              <a:rPr lang="en-US" sz="1800" b="1" i="0" u="none" strike="noStrike" baseline="0" dirty="0">
                <a:solidFill>
                  <a:srgbClr val="000000"/>
                </a:solidFill>
                <a:latin typeface="Avenir Next LT Pro" panose="020B0504020202020204" pitchFamily="34" charset="0"/>
              </a:rPr>
              <a:t>Decode response </a:t>
            </a:r>
            <a:r>
              <a:rPr lang="en-US" sz="1800" b="0" i="0" u="none" strike="noStrike" baseline="0" dirty="0">
                <a:solidFill>
                  <a:srgbClr val="000000"/>
                </a:solidFill>
                <a:latin typeface="Avenir Next LT Pro" panose="020B0504020202020204" pitchFamily="34" charset="0"/>
              </a:rPr>
              <a:t>using .</a:t>
            </a:r>
            <a:r>
              <a:rPr lang="en-US" sz="1800" b="0" i="0" u="none" strike="noStrike" baseline="0" dirty="0" err="1">
                <a:solidFill>
                  <a:srgbClr val="000000"/>
                </a:solidFill>
                <a:latin typeface="Avenir Next LT Pro" panose="020B0504020202020204" pitchFamily="34" charset="0"/>
              </a:rPr>
              <a:t>json</a:t>
            </a:r>
            <a:r>
              <a:rPr lang="en-US" sz="1800" b="0" i="0" u="none" strike="noStrike" baseline="0" dirty="0">
                <a:solidFill>
                  <a:srgbClr val="000000"/>
                </a:solidFill>
                <a:latin typeface="Avenir Next LT Pro" panose="020B0504020202020204" pitchFamily="34" charset="0"/>
              </a:rPr>
              <a:t>() and convert to a data frame using .</a:t>
            </a:r>
            <a:r>
              <a:rPr lang="en-US" sz="1800" b="0" i="0" u="none" strike="noStrike" baseline="0" dirty="0" err="1">
                <a:solidFill>
                  <a:srgbClr val="000000"/>
                </a:solidFill>
                <a:latin typeface="Avenir Next LT Pro" panose="020B0504020202020204" pitchFamily="34" charset="0"/>
              </a:rPr>
              <a:t>json_normalize</a:t>
            </a:r>
            <a:r>
              <a:rPr lang="en-US" sz="1800" b="0" i="0" u="none" strike="noStrike" baseline="0" dirty="0">
                <a:solidFill>
                  <a:srgbClr val="000000"/>
                </a:solidFill>
                <a:latin typeface="Avenir Next LT Pro" panose="020B0504020202020204" pitchFamily="34" charset="0"/>
              </a:rPr>
              <a:t>()</a:t>
            </a:r>
          </a:p>
          <a:p>
            <a:r>
              <a:rPr lang="en-US" sz="1800" b="1" i="0" u="none" strike="noStrike" baseline="0" dirty="0">
                <a:solidFill>
                  <a:srgbClr val="000000"/>
                </a:solidFill>
                <a:latin typeface="Avenir Next LT Pro" panose="020B0504020202020204" pitchFamily="34" charset="0"/>
              </a:rPr>
              <a:t>Request information </a:t>
            </a:r>
            <a:r>
              <a:rPr lang="en-US" sz="1800" b="0" i="0" u="none" strike="noStrike" baseline="0" dirty="0">
                <a:solidFill>
                  <a:srgbClr val="000000"/>
                </a:solidFill>
                <a:latin typeface="Avenir Next LT Pro" panose="020B0504020202020204" pitchFamily="34" charset="0"/>
              </a:rPr>
              <a:t>about the launches from SpaceX API using custom functions</a:t>
            </a:r>
          </a:p>
          <a:p>
            <a:r>
              <a:rPr lang="en-IN" sz="1800" b="1" i="0" u="none" strike="noStrike" baseline="0" dirty="0">
                <a:solidFill>
                  <a:srgbClr val="000000"/>
                </a:solidFill>
                <a:latin typeface="Avenir Next LT Pro" panose="020B0504020202020204" pitchFamily="34" charset="0"/>
              </a:rPr>
              <a:t>Create a dictionary </a:t>
            </a:r>
            <a:r>
              <a:rPr lang="en-IN" sz="1800" b="0" i="0" u="none" strike="noStrike" baseline="0" dirty="0">
                <a:solidFill>
                  <a:srgbClr val="000000"/>
                </a:solidFill>
                <a:latin typeface="Avenir Next LT Pro" panose="020B0504020202020204" pitchFamily="34" charset="0"/>
              </a:rPr>
              <a:t>from the data</a:t>
            </a:r>
          </a:p>
          <a:p>
            <a:r>
              <a:rPr lang="en-IN" sz="1800" b="1" i="0" u="none" strike="noStrike" baseline="0" dirty="0">
                <a:solidFill>
                  <a:srgbClr val="000000"/>
                </a:solidFill>
                <a:latin typeface="Avenir Next LT Pro" panose="020B0504020202020204" pitchFamily="34" charset="0"/>
              </a:rPr>
              <a:t>Create a </a:t>
            </a:r>
            <a:r>
              <a:rPr lang="en-IN" sz="1800" b="1" i="0" u="none" strike="noStrike" baseline="0" dirty="0" err="1">
                <a:solidFill>
                  <a:srgbClr val="000000"/>
                </a:solidFill>
                <a:latin typeface="Avenir Next LT Pro" panose="020B0504020202020204" pitchFamily="34" charset="0"/>
              </a:rPr>
              <a:t>dataframe</a:t>
            </a:r>
            <a:r>
              <a:rPr lang="en-IN" sz="1800" b="1" i="0" u="none" strike="noStrike" baseline="0" dirty="0">
                <a:solidFill>
                  <a:srgbClr val="000000"/>
                </a:solidFill>
                <a:latin typeface="Avenir Next LT Pro" panose="020B0504020202020204" pitchFamily="34" charset="0"/>
              </a:rPr>
              <a:t> from</a:t>
            </a:r>
            <a:r>
              <a:rPr lang="en-IN" sz="1800" b="0" i="0" u="none" strike="noStrike" baseline="0" dirty="0">
                <a:solidFill>
                  <a:srgbClr val="000000"/>
                </a:solidFill>
                <a:latin typeface="Avenir Next LT Pro" panose="020B0504020202020204" pitchFamily="34" charset="0"/>
              </a:rPr>
              <a:t> the dictionary</a:t>
            </a:r>
          </a:p>
          <a:p>
            <a:r>
              <a:rPr lang="en-US" sz="1800" b="1" i="0" u="none" strike="noStrike" baseline="0" dirty="0">
                <a:solidFill>
                  <a:srgbClr val="000000"/>
                </a:solidFill>
                <a:latin typeface="Avenir Next LT Pro" panose="020B0504020202020204" pitchFamily="34" charset="0"/>
              </a:rPr>
              <a:t>Filter data frame to</a:t>
            </a:r>
            <a:r>
              <a:rPr lang="en-US" sz="1800" b="0" i="0" u="none" strike="noStrike" baseline="0" dirty="0">
                <a:solidFill>
                  <a:srgbClr val="000000"/>
                </a:solidFill>
                <a:latin typeface="Avenir Next LT Pro" panose="020B0504020202020204" pitchFamily="34" charset="0"/>
              </a:rPr>
              <a:t> contain only Falcon 9 launches</a:t>
            </a:r>
          </a:p>
          <a:p>
            <a:r>
              <a:rPr lang="en-US" sz="1800" b="1" i="0" u="none" strike="noStrike" baseline="0" dirty="0">
                <a:solidFill>
                  <a:srgbClr val="000000"/>
                </a:solidFill>
                <a:latin typeface="Avenir Next LT Pro" panose="020B0504020202020204" pitchFamily="34" charset="0"/>
              </a:rPr>
              <a:t>Replace missing values </a:t>
            </a:r>
            <a:r>
              <a:rPr lang="en-US" sz="1800" b="0" i="0" u="none" strike="noStrike" baseline="0" dirty="0">
                <a:solidFill>
                  <a:srgbClr val="000000"/>
                </a:solidFill>
                <a:latin typeface="Avenir Next LT Pro" panose="020B0504020202020204" pitchFamily="34" charset="0"/>
              </a:rPr>
              <a:t>of Payload Mass with calculated .mean()</a:t>
            </a:r>
          </a:p>
          <a:p>
            <a:r>
              <a:rPr lang="en-US" sz="1800" b="1" i="0" u="none" strike="noStrike" baseline="0" dirty="0">
                <a:solidFill>
                  <a:srgbClr val="000000"/>
                </a:solidFill>
                <a:latin typeface="Avenir Next LT Pro" panose="020B0504020202020204" pitchFamily="34" charset="0"/>
              </a:rPr>
              <a:t>Export data </a:t>
            </a:r>
            <a:r>
              <a:rPr lang="en-US" sz="1800" b="0" i="0" u="none" strike="noStrike" baseline="0" dirty="0">
                <a:solidFill>
                  <a:srgbClr val="000000"/>
                </a:solidFill>
                <a:latin typeface="Avenir Next LT Pro" panose="020B0504020202020204" pitchFamily="34" charset="0"/>
              </a:rPr>
              <a:t>to CSV file</a:t>
            </a:r>
          </a:p>
          <a:p>
            <a:r>
              <a:rPr lang="en-US" sz="1800" b="0" i="0" u="none" strike="noStrike" baseline="0" dirty="0">
                <a:solidFill>
                  <a:srgbClr val="000000"/>
                </a:solidFill>
                <a:latin typeface="Avenir Next LT Pro" panose="020B0504020202020204" pitchFamily="34" charset="0"/>
              </a:rPr>
              <a:t>https://github.com/Rohit1999025/IBM_Capstone_project</a:t>
            </a:r>
          </a:p>
          <a:p>
            <a:pPr algn="l"/>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 - API</a:t>
            </a:r>
            <a:endParaRPr lang="en-US" dirty="0">
              <a:solidFill>
                <a:schemeClr val="tx1"/>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11070771" cy="3770312"/>
          </a:xfrm>
          <a:prstGeom prst="rect">
            <a:avLst/>
          </a:prstGeom>
        </p:spPr>
        <p:txBody>
          <a:bodyPr lIns="91440" tIns="45720" rIns="91440" bIns="45720" anchor="t">
            <a:noAutofit/>
          </a:bodyPr>
          <a:lstStyle/>
          <a:p>
            <a:r>
              <a:rPr lang="en-IN" sz="1800" b="1" i="0" u="none" strike="noStrike" baseline="0" dirty="0">
                <a:solidFill>
                  <a:srgbClr val="000000"/>
                </a:solidFill>
                <a:latin typeface="Avenir Next LT Pro" panose="020B0504020202020204" pitchFamily="34" charset="0"/>
              </a:rPr>
              <a:t>Steps</a:t>
            </a:r>
            <a:endParaRPr lang="en-IN" sz="1800" b="0" i="0" u="none" strike="noStrike" baseline="0" dirty="0">
              <a:solidFill>
                <a:srgbClr val="000000"/>
              </a:solidFill>
              <a:latin typeface="Avenir Next LT Pro" panose="020B0504020202020204" pitchFamily="34" charset="0"/>
            </a:endParaRPr>
          </a:p>
          <a:p>
            <a:r>
              <a:rPr lang="en-IN" sz="1800" b="1" i="0" u="none" strike="noStrike" baseline="0" dirty="0">
                <a:solidFill>
                  <a:srgbClr val="000000"/>
                </a:solidFill>
                <a:latin typeface="Avenir Next LT Pro" panose="020B0504020202020204" pitchFamily="34" charset="0"/>
              </a:rPr>
              <a:t>Request data</a:t>
            </a:r>
            <a:r>
              <a:rPr lang="en-IN" sz="1800" b="0" i="0" u="none" strike="noStrike" baseline="0" dirty="0">
                <a:solidFill>
                  <a:srgbClr val="000000"/>
                </a:solidFill>
                <a:latin typeface="Avenir Next LT Pro" panose="020B0504020202020204" pitchFamily="34" charset="0"/>
              </a:rPr>
              <a:t>(Falcon 9 launch data) from Wikipedia</a:t>
            </a:r>
          </a:p>
          <a:p>
            <a:r>
              <a:rPr lang="en-IN" sz="1800" b="1" i="0" u="none" strike="noStrike" baseline="0" dirty="0">
                <a:solidFill>
                  <a:srgbClr val="000000"/>
                </a:solidFill>
                <a:latin typeface="Avenir Next LT Pro" panose="020B0504020202020204" pitchFamily="34" charset="0"/>
              </a:rPr>
              <a:t>Create a Beautiful Soup object </a:t>
            </a:r>
            <a:r>
              <a:rPr lang="en-IN" sz="1800" b="0" i="0" u="none" strike="noStrike" baseline="0" dirty="0">
                <a:solidFill>
                  <a:srgbClr val="000000"/>
                </a:solidFill>
                <a:latin typeface="Avenir Next LT Pro" panose="020B0504020202020204" pitchFamily="34" charset="0"/>
              </a:rPr>
              <a:t>from the HTML response</a:t>
            </a:r>
          </a:p>
          <a:p>
            <a:r>
              <a:rPr lang="en-US" sz="1800" b="1" i="0" u="none" strike="noStrike" baseline="0" dirty="0">
                <a:solidFill>
                  <a:srgbClr val="000000"/>
                </a:solidFill>
                <a:latin typeface="Avenir Next LT Pro" panose="020B0504020202020204" pitchFamily="34" charset="0"/>
              </a:rPr>
              <a:t>Extract column names from</a:t>
            </a:r>
            <a:r>
              <a:rPr lang="en-US" sz="1800" b="0" i="0" u="none" strike="noStrike" baseline="0" dirty="0">
                <a:solidFill>
                  <a:srgbClr val="000000"/>
                </a:solidFill>
                <a:latin typeface="Avenir Next LT Pro" panose="020B0504020202020204" pitchFamily="34" charset="0"/>
              </a:rPr>
              <a:t> the HTML table header</a:t>
            </a:r>
          </a:p>
          <a:p>
            <a:r>
              <a:rPr lang="en-US" sz="1800" b="1" i="0" u="none" strike="noStrike" baseline="0" dirty="0">
                <a:solidFill>
                  <a:srgbClr val="000000"/>
                </a:solidFill>
                <a:latin typeface="Avenir Next LT Pro" panose="020B0504020202020204" pitchFamily="34" charset="0"/>
              </a:rPr>
              <a:t>Collect data </a:t>
            </a:r>
            <a:r>
              <a:rPr lang="en-US" sz="1800" b="0" i="0" u="none" strike="noStrike" baseline="0" dirty="0">
                <a:solidFill>
                  <a:srgbClr val="000000"/>
                </a:solidFill>
                <a:latin typeface="Avenir Next LT Pro" panose="020B0504020202020204" pitchFamily="34" charset="0"/>
              </a:rPr>
              <a:t>from parsing HTML tables</a:t>
            </a:r>
          </a:p>
          <a:p>
            <a:r>
              <a:rPr lang="en-IN" sz="1800" b="1" i="0" u="none" strike="noStrike" baseline="0" dirty="0">
                <a:solidFill>
                  <a:srgbClr val="000000"/>
                </a:solidFill>
                <a:latin typeface="Avenir Next LT Pro" panose="020B0504020202020204" pitchFamily="34" charset="0"/>
              </a:rPr>
              <a:t>Create a dictionary from</a:t>
            </a:r>
            <a:r>
              <a:rPr lang="en-IN" sz="1800" b="0" i="0" u="none" strike="noStrike" baseline="0" dirty="0">
                <a:solidFill>
                  <a:srgbClr val="000000"/>
                </a:solidFill>
                <a:latin typeface="Avenir Next LT Pro" panose="020B0504020202020204" pitchFamily="34" charset="0"/>
              </a:rPr>
              <a:t> the data</a:t>
            </a:r>
          </a:p>
          <a:p>
            <a:r>
              <a:rPr lang="en-IN" sz="1800" b="1" i="0" u="none" strike="noStrike" baseline="0" dirty="0">
                <a:solidFill>
                  <a:srgbClr val="000000"/>
                </a:solidFill>
                <a:latin typeface="Avenir Next LT Pro" panose="020B0504020202020204" pitchFamily="34" charset="0"/>
              </a:rPr>
              <a:t>Create </a:t>
            </a:r>
            <a:r>
              <a:rPr lang="en-IN" sz="1800" b="1" i="0" u="none" strike="noStrike" baseline="0" dirty="0" err="1">
                <a:solidFill>
                  <a:srgbClr val="000000"/>
                </a:solidFill>
                <a:latin typeface="Avenir Next LT Pro" panose="020B0504020202020204" pitchFamily="34" charset="0"/>
              </a:rPr>
              <a:t>dataframe</a:t>
            </a:r>
            <a:r>
              <a:rPr lang="en-IN" sz="1800" b="1" i="0" u="none" strike="noStrike" baseline="0" dirty="0">
                <a:solidFill>
                  <a:srgbClr val="000000"/>
                </a:solidFill>
                <a:latin typeface="Avenir Next LT Pro" panose="020B0504020202020204" pitchFamily="34" charset="0"/>
              </a:rPr>
              <a:t> </a:t>
            </a:r>
            <a:r>
              <a:rPr lang="en-IN" sz="1800" b="0" i="0" u="none" strike="noStrike" baseline="0" dirty="0">
                <a:solidFill>
                  <a:srgbClr val="000000"/>
                </a:solidFill>
                <a:latin typeface="Avenir Next LT Pro" panose="020B0504020202020204" pitchFamily="34" charset="0"/>
              </a:rPr>
              <a:t>from the dictionary</a:t>
            </a:r>
          </a:p>
          <a:p>
            <a:r>
              <a:rPr lang="en-US" sz="1800" b="1" i="0" u="none" strike="noStrike" baseline="0" dirty="0">
                <a:solidFill>
                  <a:srgbClr val="000000"/>
                </a:solidFill>
                <a:latin typeface="Avenir Next LT Pro" panose="020B0504020202020204" pitchFamily="34" charset="0"/>
              </a:rPr>
              <a:t>Export data </a:t>
            </a:r>
            <a:r>
              <a:rPr lang="en-US" sz="1800" b="0" i="0" u="none" strike="noStrike" baseline="0" dirty="0">
                <a:solidFill>
                  <a:srgbClr val="000000"/>
                </a:solidFill>
                <a:latin typeface="Avenir Next LT Pro" panose="020B0504020202020204" pitchFamily="34" charset="0"/>
              </a:rPr>
              <a:t>to CSV file data file</a:t>
            </a:r>
          </a:p>
          <a:p>
            <a:r>
              <a:rPr lang="en-US" sz="1800" b="0" i="0" u="none" strike="noStrike" baseline="0" dirty="0">
                <a:solidFill>
                  <a:srgbClr val="000000"/>
                </a:solidFill>
                <a:latin typeface="Avenir Next LT Pro" panose="020B0504020202020204" pitchFamily="34" charset="0"/>
              </a:rPr>
              <a:t>https://github.com/Rohit1999025/IBM_Capstone_project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 - Scraping</a:t>
            </a:r>
            <a:endParaRPr lang="en-US" dirty="0">
              <a:solidFill>
                <a:schemeClr val="tx1"/>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253</TotalTime>
  <Words>2537</Words>
  <Application>Microsoft Office PowerPoint</Application>
  <PresentationFormat>Widescreen</PresentationFormat>
  <Paragraphs>299</Paragraphs>
  <Slides>46</Slides>
  <Notes>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46</vt:i4>
      </vt:variant>
    </vt:vector>
  </HeadingPairs>
  <TitlesOfParts>
    <vt:vector size="60" baseType="lpstr">
      <vt:lpstr>AAAAA B+ Graphik</vt:lpstr>
      <vt:lpstr>AAAAA C+ Graphik</vt:lpstr>
      <vt:lpstr>AAAAA E+ Graphik</vt:lpstr>
      <vt:lpstr>AAAAA F+ Graphik</vt:lpstr>
      <vt:lpstr>Abadi</vt:lpstr>
      <vt:lpstr>Arial</vt:lpstr>
      <vt:lpstr>Arial Narrow</vt:lpstr>
      <vt:lpstr>Avenir Next LT Pro</vt:lpstr>
      <vt:lpstr>Calibri</vt:lpstr>
      <vt:lpstr>IBM Plex Mono SemiBold</vt:lpstr>
      <vt:lpstr>Trebuchet MS</vt:lpstr>
      <vt:lpstr>Wingdings 3</vt:lpstr>
      <vt:lpstr>Custom Design</vt:lpstr>
      <vt:lpstr>Facet</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ROHIT CHAUHAN</cp:lastModifiedBy>
  <cp:revision>199</cp:revision>
  <dcterms:created xsi:type="dcterms:W3CDTF">2021-04-29T18:58:34Z</dcterms:created>
  <dcterms:modified xsi:type="dcterms:W3CDTF">2024-02-12T14:00:20Z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